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ms-powerpoint.revisioninfo+xml" PartName="/ppt/revisionInfo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7"/>
  </p:notesMasterIdLst>
  <p:sldIdLst>
    <p:sldId id="256" r:id="rId2"/>
    <p:sldId id="277" r:id="rId3"/>
    <p:sldId id="269" r:id="rId4"/>
    <p:sldId id="278" r:id="rId5"/>
    <p:sldId id="275" r:id="rId6"/>
    <p:sldId id="310" r:id="rId7"/>
    <p:sldId id="319" r:id="rId8"/>
    <p:sldId id="320" r:id="rId9"/>
    <p:sldId id="329" r:id="rId10"/>
    <p:sldId id="331" r:id="rId11"/>
    <p:sldId id="330" r:id="rId12"/>
    <p:sldId id="281" r:id="rId13"/>
    <p:sldId id="280" r:id="rId14"/>
    <p:sldId id="266" r:id="rId15"/>
    <p:sldId id="273" r:id="rId16"/>
    <p:sldId id="332" r:id="rId17"/>
    <p:sldId id="284" r:id="rId18"/>
    <p:sldId id="321" r:id="rId19"/>
    <p:sldId id="323" r:id="rId20"/>
    <p:sldId id="324" r:id="rId21"/>
    <p:sldId id="286" r:id="rId22"/>
    <p:sldId id="305" r:id="rId23"/>
    <p:sldId id="285" r:id="rId24"/>
    <p:sldId id="276" r:id="rId25"/>
    <p:sldId id="271" r:id="rId26"/>
    <p:sldId id="325" r:id="rId27"/>
    <p:sldId id="326" r:id="rId28"/>
    <p:sldId id="327" r:id="rId29"/>
    <p:sldId id="328" r:id="rId30"/>
    <p:sldId id="333" r:id="rId31"/>
    <p:sldId id="287" r:id="rId32"/>
    <p:sldId id="318" r:id="rId33"/>
    <p:sldId id="306" r:id="rId34"/>
    <p:sldId id="311" r:id="rId35"/>
    <p:sldId id="315" r:id="rId36"/>
  </p:sldIdLst>
  <p:sldSz cx="13004800" cy="9753600"/>
  <p:notesSz cx="6858000" cy="9144000"/>
  <p:defaultTextStyle>
    <a:lvl1pPr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1pPr>
    <a:lvl2pPr indent="228600"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2pPr>
    <a:lvl3pPr indent="457200"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3pPr>
    <a:lvl4pPr indent="685800"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4pPr>
    <a:lvl5pPr indent="914400"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5pPr>
    <a:lvl6pPr indent="1143000"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6pPr>
    <a:lvl7pPr indent="1371600"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7pPr>
    <a:lvl8pPr indent="1600200"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8pPr>
    <a:lvl9pPr indent="1828800"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97B0B3-76C2-5DEE-1FBB-FAF909A60D93}" v="627" dt="2025-10-27T20:50:21.858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808785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8087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D4553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3D4553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06B7E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3D4553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06B7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50800" cap="flat">
              <a:noFill/>
              <a:miter lim="400000"/>
            </a:ln>
          </a:left>
          <a:right>
            <a:ln w="50800" cap="flat">
              <a:noFill/>
              <a:miter lim="400000"/>
            </a:ln>
          </a:right>
          <a:top>
            <a:ln w="50800" cap="flat">
              <a:noFill/>
              <a:miter lim="400000"/>
            </a:ln>
          </a:top>
          <a:bottom>
            <a:ln w="50800" cap="flat">
              <a:noFill/>
              <a:miter lim="400000"/>
            </a:ln>
          </a:bottom>
          <a:insideH>
            <a:ln w="50800" cap="flat">
              <a:noFill/>
              <a:miter lim="400000"/>
            </a:ln>
          </a:insideH>
          <a:insideV>
            <a:ln w="508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08785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5E6E5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A5F5E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BEBEB"/>
          </a:solidFill>
        </a:fill>
      </a:tcStyle>
    </a:band2H>
    <a:firstCo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E5E6E5"/>
          </a:solidFill>
        </a:fill>
      </a:tcStyle>
    </a:firstCol>
    <a:lastRow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CCCCCC"/>
          </a:solidFill>
        </a:fill>
      </a:tcStyle>
    </a:lastRow>
    <a:firstRow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CCCCC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5A5F5E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5A5F5E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5A5F5E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8"/>
  </p:normalViewPr>
  <p:slideViewPr>
    <p:cSldViewPr snapToGrid="0">
      <p:cViewPr varScale="1">
        <p:scale>
          <a:sx n="83" d="100"/>
          <a:sy n="83" d="100"/>
        </p:scale>
        <p:origin x="203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53422454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 a 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355600" y="2044700"/>
            <a:ext cx="12293600" cy="3238500"/>
          </a:xfrm>
          <a:prstGeom prst="rect">
            <a:avLst/>
          </a:prstGeom>
        </p:spPr>
        <p:txBody>
          <a:bodyPr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7200" cap="all">
                <a:solidFill>
                  <a:srgbClr val="535353"/>
                </a:solidFill>
              </a:rPr>
              <a:t>Text názvu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355600" y="5270500"/>
            <a:ext cx="12293600" cy="1295400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1pPr>
            <a:lvl2pPr marL="0" indent="2286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2pPr>
            <a:lvl3pPr marL="0" indent="4572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3pPr>
            <a:lvl4pPr marL="0" indent="6858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4pPr>
            <a:lvl5pPr marL="0" indent="9144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graf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grafie - na šíř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1270000" y="6908800"/>
            <a:ext cx="10464800" cy="1282700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7200" cap="all">
                <a:solidFill>
                  <a:srgbClr val="535353"/>
                </a:solidFill>
              </a:rPr>
              <a:t>Text názvu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1pPr>
            <a:lvl2pPr marL="0" indent="2286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2pPr>
            <a:lvl3pPr marL="0" indent="4572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3pPr>
            <a:lvl4pPr marL="0" indent="6858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4pPr>
            <a:lvl5pPr marL="0" indent="9144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 - ve střed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355600" y="3251200"/>
            <a:ext cx="12293600" cy="3238500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7200" cap="all">
                <a:solidFill>
                  <a:srgbClr val="535353"/>
                </a:solidFill>
              </a:rPr>
              <a:t>Text názvu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grafie - 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355600" y="1016000"/>
            <a:ext cx="5892800" cy="3886200"/>
          </a:xfrm>
          <a:prstGeom prst="rect">
            <a:avLst/>
          </a:prstGeom>
        </p:spPr>
        <p:txBody>
          <a:bodyPr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7200" cap="all">
                <a:solidFill>
                  <a:srgbClr val="535353"/>
                </a:solidFill>
              </a:rPr>
              <a:t>Text názvu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355600" y="4889500"/>
            <a:ext cx="5892800" cy="3886200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1pPr>
            <a:lvl2pPr marL="0" indent="2286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2pPr>
            <a:lvl3pPr marL="0" indent="4572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3pPr>
            <a:lvl4pPr marL="0" indent="6858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4pPr>
            <a:lvl5pPr marL="0" indent="9144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 - nahoř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7200" cap="all">
                <a:solidFill>
                  <a:srgbClr val="535353"/>
                </a:solidFill>
              </a:rPr>
              <a:t>Text názvu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, odrážky a fotograf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7200" cap="all">
                <a:solidFill>
                  <a:srgbClr val="535353"/>
                </a:solidFill>
              </a:rPr>
              <a:t>Text názvu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355600" y="2730500"/>
            <a:ext cx="5892800" cy="6299200"/>
          </a:xfrm>
          <a:prstGeom prst="rect">
            <a:avLst/>
          </a:prstGeom>
        </p:spPr>
        <p:txBody>
          <a:bodyPr/>
          <a:lstStyle>
            <a:lvl1pPr marL="431800" indent="-431800">
              <a:lnSpc>
                <a:spcPct val="100000"/>
              </a:lnSpc>
              <a:spcBef>
                <a:spcPts val="3800"/>
              </a:spcBef>
              <a:defRPr sz="3800"/>
            </a:lvl1pPr>
            <a:lvl2pPr marL="863600" indent="-431800">
              <a:lnSpc>
                <a:spcPct val="100000"/>
              </a:lnSpc>
              <a:spcBef>
                <a:spcPts val="3800"/>
              </a:spcBef>
              <a:defRPr sz="3800"/>
            </a:lvl2pPr>
            <a:lvl3pPr marL="1295400" indent="-431800">
              <a:lnSpc>
                <a:spcPct val="100000"/>
              </a:lnSpc>
              <a:spcBef>
                <a:spcPts val="3800"/>
              </a:spcBef>
              <a:defRPr sz="3800"/>
            </a:lvl3pPr>
            <a:lvl4pPr marL="1727200" indent="-431800">
              <a:lnSpc>
                <a:spcPct val="100000"/>
              </a:lnSpc>
              <a:spcBef>
                <a:spcPts val="3800"/>
              </a:spcBef>
              <a:defRPr sz="3800"/>
            </a:lvl4pPr>
            <a:lvl5pPr marL="2159000" indent="-431800">
              <a:lnSpc>
                <a:spcPct val="100000"/>
              </a:lnSpc>
              <a:spcBef>
                <a:spcPts val="3800"/>
              </a:spcBef>
              <a:defRPr sz="3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Text úrovně 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762000" y="762000"/>
            <a:ext cx="11468100" cy="82169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Text úrovně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Text úrovně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Text úrovně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Text úrovně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Text úrovně 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grafie - 3 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á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355600" y="254000"/>
            <a:ext cx="122936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7200" cap="all">
                <a:solidFill>
                  <a:srgbClr val="535353"/>
                </a:solidFill>
              </a:rPr>
              <a:t>Text názvu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355600" y="2730500"/>
            <a:ext cx="12293600" cy="629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Text úrovně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Text úrovně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Text úrovně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Text úrovně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Text úrovně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  <p:txStyles>
    <p:titleStyle>
      <a:lvl1pPr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1pPr>
      <a:lvl2pPr indent="228600"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2pPr>
      <a:lvl3pPr indent="457200"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3pPr>
      <a:lvl4pPr indent="685800"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4pPr>
      <a:lvl5pPr indent="914400"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5pPr>
      <a:lvl6pPr indent="1143000"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6pPr>
      <a:lvl7pPr indent="1371600"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7pPr>
      <a:lvl8pPr indent="1600200"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8pPr>
      <a:lvl9pPr indent="1828800"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9pPr>
    </p:titleStyle>
    <p:bodyStyle>
      <a:lvl1pPr marL="5207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1pPr>
      <a:lvl2pPr marL="10414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2pPr>
      <a:lvl3pPr marL="15621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3pPr>
      <a:lvl4pPr marL="20828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4pPr>
      <a:lvl5pPr marL="26035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5pPr>
      <a:lvl6pPr marL="31242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6pPr>
      <a:lvl7pPr marL="36449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7pPr>
      <a:lvl8pPr marL="41656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8pPr>
      <a:lvl9pPr marL="46863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vpohode.cz/cs/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ium.vpohode.cz/registrace" TargetMode="Externa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 ?><Relationships xmlns="http://schemas.openxmlformats.org/package/2006/relationships"><Relationship Id="rId3" Target="https://www.didaktis.cz/?middle=p%3A17592197541415&amp;sys=dsh%3A17592186438501" TargetMode="External" Type="http://schemas.openxmlformats.org/officeDocument/2006/relationships/hyperlink"/><Relationship Id="rId2" Target="../media/image11.jpeg" Type="http://schemas.openxmlformats.org/officeDocument/2006/relationships/image"/><Relationship Id="rId1" Target="../slideLayouts/slideLayout5.xml" Type="http://schemas.openxmlformats.org/officeDocument/2006/relationships/slideLayout"/><Relationship Id="rId4" Target="../media/image12.jpeg" Type="http://schemas.openxmlformats.org/officeDocument/2006/relationships/image"/></Relationships>
</file>

<file path=ppt/slides/_rels/slide16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https://www.knihydobrovsky.cz/prijimaci-zkousky-z-9.-tridy-2946" TargetMode="External" Type="http://schemas.openxmlformats.org/officeDocument/2006/relationships/hyperlink"/><Relationship Id="rId1" Target="../slideLayouts/slideLayout5.xml" Type="http://schemas.openxmlformats.org/officeDocument/2006/relationships/slideLayout"/><Relationship Id="rId5" Target="../media/image16.jpeg" Type="http://schemas.openxmlformats.org/officeDocument/2006/relationships/image"/><Relationship Id="rId4" Target="../media/image15.jpeg" Type="http://schemas.openxmlformats.org/officeDocument/2006/relationships/image"/></Relationships>
</file>

<file path=ppt/slides/_rels/slide19.xml.rels><?xml version="1.0" encoding="UTF-8" standalone="yes" ?><Relationships xmlns="http://schemas.openxmlformats.org/package/2006/relationships"><Relationship Id="rId3" Target="../media/image18.jpeg" Type="http://schemas.openxmlformats.org/officeDocument/2006/relationships/image"/><Relationship Id="rId2" Target="../media/image17.jpeg" Type="http://schemas.openxmlformats.org/officeDocument/2006/relationships/image"/><Relationship Id="rId1" Target="../slideLayouts/slideLayout5.xml" Type="http://schemas.openxmlformats.org/officeDocument/2006/relationships/slideLayout"/><Relationship Id="rId5" Target="../media/image20.jpeg" Type="http://schemas.openxmlformats.org/officeDocument/2006/relationships/image"/><Relationship Id="rId4" Target="../media/image19.jpeg" Type="http://schemas.openxmlformats.org/officeDocument/2006/relationships/image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 ?><Relationships xmlns="http://schemas.openxmlformats.org/package/2006/relationships"><Relationship Id="rId3" Target="../media/image22.png" Type="http://schemas.openxmlformats.org/officeDocument/2006/relationships/image"/><Relationship Id="rId2" Target="../media/image21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prijimacky.cermat.cz/menu/testova-zadani-k-procvicovani/testova-zadani-v-pdf/ctyrlete-obory-matematika" TargetMode="Externa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 ?><Relationships xmlns="http://schemas.openxmlformats.org/package/2006/relationships"><Relationship Id="rId3" Target="https://www.didaktis.cz/?middle=p%3A17592197541415&amp;sys=dsh%3A17592186438501" TargetMode="External" Type="http://schemas.openxmlformats.org/officeDocument/2006/relationships/hyperlink"/><Relationship Id="rId2" Target="../media/image24.jpeg" Type="http://schemas.openxmlformats.org/officeDocument/2006/relationships/image"/><Relationship Id="rId1" Target="../slideLayouts/slideLayout5.xml" Type="http://schemas.openxmlformats.org/officeDocument/2006/relationships/slideLayout"/><Relationship Id="rId5" Target="../media/image25.jpeg" Type="http://schemas.openxmlformats.org/officeDocument/2006/relationships/image"/><Relationship Id="rId4" Target="https://www.didaktis.cz/testy5a7m" TargetMode="External" Type="http://schemas.openxmlformats.org/officeDocument/2006/relationships/hyperlink"/></Relationships>
</file>

<file path=ppt/slides/_rels/slide26.xml.rels><?xml version="1.0" encoding="UTF-8" standalone="yes" ?><Relationships xmlns="http://schemas.openxmlformats.org/package/2006/relationships"><Relationship Id="rId3" Target="../media/image26.jpeg" Type="http://schemas.openxmlformats.org/officeDocument/2006/relationships/image"/><Relationship Id="rId2" Target="https://www.knihydobrovsky.cz/prijimaci-zkousky-z-5-tridy-2944?currentPage=2&amp;offsetPage=1" TargetMode="External" Type="http://schemas.openxmlformats.org/officeDocument/2006/relationships/hyperlink"/><Relationship Id="rId1" Target="../slideLayouts/slideLayout5.xml" Type="http://schemas.openxmlformats.org/officeDocument/2006/relationships/slideLayout"/></Relationships>
</file>

<file path=ppt/slides/_rels/slide27.xml.rels><?xml version="1.0" encoding="UTF-8" standalone="yes" ?><Relationships xmlns="http://schemas.openxmlformats.org/package/2006/relationships"><Relationship Id="rId2" Target="../media/image27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28.xml.rels><?xml version="1.0" encoding="UTF-8" standalone="yes" ?><Relationships xmlns="http://schemas.openxmlformats.org/package/2006/relationships"><Relationship Id="rId2" Target="../media/image28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29.xml.rels><?xml version="1.0" encoding="UTF-8" standalone="yes" ?><Relationships xmlns="http://schemas.openxmlformats.org/package/2006/relationships"><Relationship Id="rId3" Target="../media/image30.jpeg" Type="http://schemas.openxmlformats.org/officeDocument/2006/relationships/image"/><Relationship Id="rId2" Target="../media/image29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 ?><Relationships xmlns="http://schemas.openxmlformats.org/package/2006/relationships"><Relationship Id="rId3" Target="../media/image32.jpeg" Type="http://schemas.openxmlformats.org/officeDocument/2006/relationships/image"/><Relationship Id="rId2" Target="../media/image31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prijimacky.cermat.cz/menu/testova-zadani-k-procvicovani/testova-zadani-v-pdf/osmilete-obory-matematika" TargetMode="Externa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procvicprijimacky.cermat.cz/" TargetMode="Externa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poa.cz" TargetMode="Externa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studium.vpohode.cz/registrace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taktik.cz/prijimacky-9-matematika-e-learning-2025/" TargetMode="External"/><Relationship Id="rId2" Type="http://schemas.openxmlformats.org/officeDocument/2006/relationships/hyperlink" Target="https://studium.vpohode.cz/registrace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rgbClr val="C3C3C3"/>
            </a:gs>
          </a:gsLst>
          <a:lin ang="2845448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1402702" y="1571229"/>
            <a:ext cx="10464801" cy="1282701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7200" cap="all">
                <a:solidFill>
                  <a:srgbClr val="535353"/>
                </a:solidFill>
              </a:rPr>
              <a:t>Matematika</a:t>
            </a:r>
          </a:p>
        </p:txBody>
      </p:sp>
      <p:pic>
        <p:nvPicPr>
          <p:cNvPr id="33" name="Obrázek 32"/>
          <p:cNvPicPr/>
          <p:nvPr/>
        </p:nvPicPr>
        <p:blipFill>
          <a:blip r:embed="rId2"/>
          <a:stretch>
            <a:fillRect/>
          </a:stretch>
        </p:blipFill>
        <p:spPr>
          <a:xfrm>
            <a:off x="4539616" y="3474320"/>
            <a:ext cx="4190972" cy="3837087"/>
          </a:xfrm>
          <a:prstGeom prst="rect">
            <a:avLst/>
          </a:prstGeom>
          <a:effectLst>
            <a:outerShdw blurRad="901700" rotWithShape="0">
              <a:srgbClr val="000000">
                <a:alpha val="75000"/>
              </a:srgbClr>
            </a:outerShdw>
            <a:reflection stA="50000" endPos="40000" dir="5400000" sy="-100000" algn="bl" rotWithShape="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D73B28-B7EC-CEEA-31C4-4E7A21E14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467193"/>
            <a:ext cx="12293600" cy="1141474"/>
          </a:xfrm>
        </p:spPr>
        <p:txBody>
          <a:bodyPr/>
          <a:lstStyle/>
          <a:p>
            <a:r>
              <a:rPr lang="cs-CZ" sz="6500" b="1" dirty="0">
                <a:ea typeface="+mn-lt"/>
                <a:cs typeface="+mn-lt"/>
              </a:rPr>
              <a:t>Nevýhoda Taktiku</a:t>
            </a:r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0612DA0-3FF5-6C7A-B4F2-5B468C0A674F}"/>
              </a:ext>
            </a:extLst>
          </p:cNvPr>
          <p:cNvSpPr txBox="1"/>
          <p:nvPr/>
        </p:nvSpPr>
        <p:spPr>
          <a:xfrm>
            <a:off x="355324" y="1374680"/>
            <a:ext cx="10424269" cy="847411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endParaRPr lang="en-US" sz="4800" dirty="0"/>
          </a:p>
          <a:p>
            <a:pPr marL="571500" indent="-571500">
              <a:buFont typeface="Wingdings,Sans-Serif"/>
              <a:buChar char="§"/>
            </a:pPr>
            <a:r>
              <a:rPr lang="cs-CZ" sz="3800" b="1" dirty="0">
                <a:solidFill>
                  <a:srgbClr val="FF0000"/>
                </a:solidFill>
                <a:latin typeface="Arial"/>
                <a:ea typeface="+mn-lt"/>
                <a:cs typeface="Arial"/>
              </a:rPr>
              <a:t>Chybí výsledky</a:t>
            </a:r>
            <a:endParaRPr lang="en-US" sz="3800" dirty="0">
              <a:latin typeface="Arial"/>
              <a:ea typeface="+mn-lt"/>
              <a:cs typeface="Arial"/>
            </a:endParaRPr>
          </a:p>
          <a:p>
            <a:pPr marL="571500" indent="-571500">
              <a:buFont typeface="Wingdings,Sans-Serif"/>
              <a:buChar char="§"/>
            </a:pPr>
            <a:r>
              <a:rPr lang="cs-CZ" sz="3800" dirty="0">
                <a:latin typeface="Arial"/>
                <a:ea typeface="+mn-lt"/>
                <a:cs typeface="Arial"/>
              </a:rPr>
              <a:t>Ale možnost stažení </a:t>
            </a:r>
            <a:endParaRPr lang="en-US" dirty="0">
              <a:ea typeface="+mn-lt"/>
              <a:cs typeface="+mn-lt"/>
            </a:endParaRPr>
          </a:p>
          <a:p>
            <a:pPr marL="571500" indent="-571500">
              <a:buFont typeface="Wingdings,Sans-Serif"/>
              <a:buChar char="§"/>
            </a:pPr>
            <a:r>
              <a:rPr lang="en-US" sz="4800" dirty="0">
                <a:ea typeface="+mn-lt"/>
                <a:cs typeface="+mn-lt"/>
                <a:hlinkClick r:id="rId2"/>
              </a:rPr>
              <a:t>https://vpohode.cz/cs/</a:t>
            </a:r>
            <a:endParaRPr lang="en-US"/>
          </a:p>
          <a:p>
            <a:pPr marL="571500" indent="-571500">
              <a:buFont typeface="Wingdings,Sans-Serif"/>
              <a:buChar char="§"/>
            </a:pPr>
            <a:r>
              <a:rPr lang="en-US" sz="4800" dirty="0" err="1"/>
              <a:t>Vpravo</a:t>
            </a:r>
            <a:r>
              <a:rPr lang="en-US" sz="4800" dirty="0"/>
              <a:t> </a:t>
            </a:r>
            <a:r>
              <a:rPr lang="en-US" sz="4800" dirty="0" err="1"/>
              <a:t>nahoře</a:t>
            </a:r>
            <a:r>
              <a:rPr lang="en-US" sz="4800" dirty="0"/>
              <a:t> </a:t>
            </a:r>
            <a:r>
              <a:rPr lang="en-US" sz="4800" dirty="0" err="1"/>
              <a:t>vyzkoušet</a:t>
            </a:r>
            <a:r>
              <a:rPr lang="en-US" sz="4800" dirty="0"/>
              <a:t> </a:t>
            </a:r>
            <a:r>
              <a:rPr lang="en-US" sz="4800" dirty="0" err="1"/>
              <a:t>zdarma</a:t>
            </a:r>
            <a:endParaRPr lang="en-US" sz="4800" dirty="0"/>
          </a:p>
          <a:p>
            <a:pPr marL="571500" indent="-571500">
              <a:buFont typeface="Wingdings,Sans-Serif"/>
              <a:buChar char="§"/>
            </a:pPr>
            <a:r>
              <a:rPr lang="en-US" sz="4800" dirty="0" err="1"/>
              <a:t>Vlevo</a:t>
            </a:r>
            <a:r>
              <a:rPr lang="en-US" sz="4800" dirty="0"/>
              <a:t> dole </a:t>
            </a:r>
            <a:r>
              <a:rPr lang="en-US" sz="4800" dirty="0" err="1"/>
              <a:t>ke</a:t>
            </a:r>
            <a:r>
              <a:rPr lang="en-US" sz="4800" dirty="0"/>
              <a:t> </a:t>
            </a:r>
            <a:r>
              <a:rPr lang="en-US" sz="4800" dirty="0" err="1"/>
              <a:t>stažení</a:t>
            </a:r>
          </a:p>
          <a:p>
            <a:pPr marL="571500" indent="-571500">
              <a:buFont typeface="Wingdings,Sans-Serif"/>
              <a:buChar char="§"/>
            </a:pPr>
            <a:endParaRPr lang="en-US" sz="4800" dirty="0"/>
          </a:p>
          <a:p>
            <a:pPr marL="571500" indent="-571500">
              <a:buFont typeface="Wingdings,Sans-Serif"/>
              <a:buChar char="§"/>
            </a:pPr>
            <a:endParaRPr lang="en-US" sz="4800" dirty="0"/>
          </a:p>
          <a:p>
            <a:pPr marL="571500" indent="-571500">
              <a:buFont typeface="Wingdings,Sans-Serif"/>
              <a:buChar char="§"/>
            </a:pPr>
            <a:endParaRPr lang="en-US" sz="4800" dirty="0"/>
          </a:p>
          <a:p>
            <a:endParaRPr lang="en-US" sz="4800" dirty="0"/>
          </a:p>
          <a:p>
            <a:endParaRPr lang="en-US" sz="4800" dirty="0"/>
          </a:p>
          <a:p>
            <a:pPr rtl="0" latinLnBrk="1" hangingPunct="0"/>
            <a:endParaRPr lang="cs-CZ"/>
          </a:p>
        </p:txBody>
      </p:sp>
      <p:pic>
        <p:nvPicPr>
          <p:cNvPr id="5" name="Obrázek 4" descr="Obsah obrázku text, snímek obrazovky, Písmo&#10;&#10;Obsah generovaný pomocí AI může být nesprávný.">
            <a:extLst>
              <a:ext uri="{FF2B5EF4-FFF2-40B4-BE49-F238E27FC236}">
                <a16:creationId xmlns:a16="http://schemas.microsoft.com/office/drawing/2014/main" id="{F3DCC338-569E-D40B-B864-47620EED12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014" y="6266840"/>
            <a:ext cx="10916708" cy="2236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99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28DFAFC8-4919-3A12-382D-00DF644D0CAA}"/>
              </a:ext>
            </a:extLst>
          </p:cNvPr>
          <p:cNvSpPr txBox="1"/>
          <p:nvPr/>
        </p:nvSpPr>
        <p:spPr>
          <a:xfrm>
            <a:off x="3" y="1503118"/>
            <a:ext cx="12513728" cy="720456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000" dirty="0">
                <a:latin typeface="proxima-nova-soft"/>
                <a:ea typeface="proxima-nova-soft"/>
                <a:cs typeface="proxima-nova-soft"/>
              </a:rPr>
              <a:t>K </a:t>
            </a:r>
            <a:r>
              <a:rPr lang="en-US" sz="6000" dirty="0" err="1">
                <a:latin typeface="proxima-nova-soft"/>
                <a:ea typeface="proxima-nova-soft"/>
                <a:cs typeface="proxima-nova-soft"/>
              </a:rPr>
              <a:t>cvičebnici</a:t>
            </a:r>
            <a:r>
              <a:rPr lang="en-US" sz="6000" dirty="0">
                <a:latin typeface="proxima-nova-soft"/>
                <a:ea typeface="proxima-nova-soft"/>
                <a:cs typeface="proxima-nova-soft"/>
              </a:rPr>
              <a:t> je </a:t>
            </a:r>
            <a:r>
              <a:rPr lang="en-US" sz="6000" dirty="0" err="1">
                <a:latin typeface="proxima-nova-soft"/>
                <a:ea typeface="proxima-nova-soft"/>
                <a:cs typeface="proxima-nova-soft"/>
              </a:rPr>
              <a:t>navíc</a:t>
            </a:r>
            <a:r>
              <a:rPr lang="en-US" sz="6000" dirty="0">
                <a:latin typeface="proxima-nova-soft"/>
                <a:ea typeface="proxima-nova-soft"/>
                <a:cs typeface="proxima-nova-soft"/>
              </a:rPr>
              <a:t> </a:t>
            </a:r>
            <a:r>
              <a:rPr lang="en-US" sz="6000" b="1" dirty="0">
                <a:latin typeface="proxima-nova-soft"/>
                <a:ea typeface="proxima-nova-soft"/>
                <a:cs typeface="proxima-nova-soft"/>
              </a:rPr>
              <a:t>e-learning</a:t>
            </a:r>
            <a:r>
              <a:rPr lang="en-US" sz="6000" dirty="0">
                <a:latin typeface="proxima-nova-soft"/>
                <a:ea typeface="proxima-nova-soft"/>
                <a:cs typeface="proxima-nova-soft"/>
              </a:rPr>
              <a:t> s </a:t>
            </a:r>
            <a:r>
              <a:rPr lang="en-US" sz="6000" dirty="0" err="1">
                <a:latin typeface="proxima-nova-soft"/>
                <a:ea typeface="proxima-nova-soft"/>
                <a:cs typeface="proxima-nova-soft"/>
              </a:rPr>
              <a:t>videem</a:t>
            </a:r>
            <a:r>
              <a:rPr lang="en-US" sz="6000" dirty="0">
                <a:latin typeface="proxima-nova-soft"/>
                <a:ea typeface="proxima-nova-soft"/>
                <a:cs typeface="proxima-nova-soft"/>
              </a:rPr>
              <a:t> </a:t>
            </a:r>
            <a:r>
              <a:rPr lang="en-US" sz="6000" dirty="0" err="1">
                <a:latin typeface="proxima-nova-soft"/>
                <a:ea typeface="proxima-nova-soft"/>
                <a:cs typeface="proxima-nova-soft"/>
              </a:rPr>
              <a:t>vysvětlujícími</a:t>
            </a:r>
            <a:r>
              <a:rPr lang="en-US" sz="6000" dirty="0">
                <a:latin typeface="proxima-nova-soft"/>
                <a:ea typeface="proxima-nova-soft"/>
                <a:cs typeface="proxima-nova-soft"/>
              </a:rPr>
              <a:t> </a:t>
            </a:r>
            <a:r>
              <a:rPr lang="en-US" sz="6000" dirty="0" err="1">
                <a:latin typeface="proxima-nova-soft"/>
                <a:ea typeface="proxima-nova-soft"/>
                <a:cs typeface="proxima-nova-soft"/>
              </a:rPr>
              <a:t>učivo</a:t>
            </a:r>
            <a:r>
              <a:rPr lang="en-US" sz="6000" dirty="0">
                <a:latin typeface="proxima-nova-soft"/>
                <a:ea typeface="proxima-nova-soft"/>
                <a:cs typeface="proxima-nova-soft"/>
              </a:rPr>
              <a:t> a </a:t>
            </a:r>
            <a:r>
              <a:rPr lang="en-US" sz="6000" dirty="0" err="1">
                <a:latin typeface="proxima-nova-soft"/>
                <a:ea typeface="proxima-nova-soft"/>
                <a:cs typeface="proxima-nova-soft"/>
              </a:rPr>
              <a:t>dalšími</a:t>
            </a:r>
            <a:r>
              <a:rPr lang="en-US" sz="6000" dirty="0">
                <a:latin typeface="proxima-nova-soft"/>
                <a:ea typeface="proxima-nova-soft"/>
                <a:cs typeface="proxima-nova-soft"/>
              </a:rPr>
              <a:t> </a:t>
            </a:r>
            <a:r>
              <a:rPr lang="en-US" sz="6000" dirty="0" err="1">
                <a:latin typeface="proxima-nova-soft"/>
                <a:ea typeface="proxima-nova-soft"/>
                <a:cs typeface="proxima-nova-soft"/>
              </a:rPr>
              <a:t>úlohami</a:t>
            </a:r>
            <a:r>
              <a:rPr lang="en-US" sz="6000" dirty="0">
                <a:latin typeface="proxima-nova-soft"/>
                <a:ea typeface="proxima-nova-soft"/>
                <a:cs typeface="proxima-nova-soft"/>
              </a:rPr>
              <a:t> a </a:t>
            </a:r>
            <a:r>
              <a:rPr lang="en-US" sz="6000" dirty="0" err="1">
                <a:latin typeface="proxima-nova-soft"/>
                <a:ea typeface="proxima-nova-soft"/>
                <a:cs typeface="proxima-nova-soft"/>
              </a:rPr>
              <a:t>řešením</a:t>
            </a:r>
            <a:r>
              <a:rPr lang="en-US" sz="6000" dirty="0">
                <a:latin typeface="proxima-nova-soft"/>
                <a:ea typeface="proxima-nova-soft"/>
                <a:cs typeface="proxima-nova-soft"/>
              </a:rPr>
              <a:t>. </a:t>
            </a:r>
            <a:r>
              <a:rPr lang="en-US" sz="6000" dirty="0" err="1">
                <a:latin typeface="proxima-nova-soft"/>
                <a:ea typeface="proxima-nova-soft"/>
                <a:cs typeface="proxima-nova-soft"/>
              </a:rPr>
              <a:t>Přístup</a:t>
            </a:r>
            <a:r>
              <a:rPr lang="en-US" sz="6000" dirty="0">
                <a:latin typeface="proxima-nova-soft"/>
                <a:ea typeface="proxima-nova-soft"/>
                <a:cs typeface="proxima-nova-soft"/>
              </a:rPr>
              <a:t> </a:t>
            </a:r>
            <a:r>
              <a:rPr lang="en-US" sz="6000" dirty="0" err="1">
                <a:latin typeface="proxima-nova-soft"/>
                <a:ea typeface="proxima-nova-soft"/>
                <a:cs typeface="proxima-nova-soft"/>
              </a:rPr>
              <a:t>získáte</a:t>
            </a:r>
            <a:r>
              <a:rPr lang="en-US" sz="6000" dirty="0">
                <a:latin typeface="proxima-nova-soft"/>
                <a:ea typeface="proxima-nova-soft"/>
                <a:cs typeface="proxima-nova-soft"/>
              </a:rPr>
              <a:t> po </a:t>
            </a:r>
            <a:r>
              <a:rPr lang="en-US" sz="6000" dirty="0" err="1">
                <a:latin typeface="proxima-nova-soft"/>
                <a:ea typeface="proxima-nova-soft"/>
                <a:cs typeface="proxima-nova-soft"/>
              </a:rPr>
              <a:t>zaregistrování</a:t>
            </a:r>
            <a:r>
              <a:rPr lang="en-US" sz="6000" dirty="0">
                <a:latin typeface="proxima-nova-soft"/>
                <a:ea typeface="proxima-nova-soft"/>
                <a:cs typeface="proxima-nova-soft"/>
              </a:rPr>
              <a:t> a </a:t>
            </a:r>
            <a:r>
              <a:rPr lang="en-US" sz="6000" dirty="0" err="1">
                <a:latin typeface="proxima-nova-soft"/>
                <a:ea typeface="proxima-nova-soft"/>
                <a:cs typeface="proxima-nova-soft"/>
              </a:rPr>
              <a:t>zadání</a:t>
            </a:r>
            <a:r>
              <a:rPr lang="en-US" sz="6000" dirty="0">
                <a:latin typeface="proxima-nova-soft"/>
                <a:ea typeface="proxima-nova-soft"/>
                <a:cs typeface="proxima-nova-soft"/>
              </a:rPr>
              <a:t> </a:t>
            </a:r>
            <a:r>
              <a:rPr lang="en-US" sz="6000" dirty="0" err="1">
                <a:latin typeface="proxima-nova-soft"/>
                <a:ea typeface="proxima-nova-soft"/>
                <a:cs typeface="proxima-nova-soft"/>
              </a:rPr>
              <a:t>přístupového</a:t>
            </a:r>
            <a:r>
              <a:rPr lang="en-US" sz="6000" dirty="0">
                <a:latin typeface="proxima-nova-soft"/>
                <a:ea typeface="proxima-nova-soft"/>
                <a:cs typeface="proxima-nova-soft"/>
              </a:rPr>
              <a:t> </a:t>
            </a:r>
            <a:r>
              <a:rPr lang="en-US" sz="6000" dirty="0" err="1">
                <a:latin typeface="proxima-nova-soft"/>
                <a:ea typeface="proxima-nova-soft"/>
                <a:cs typeface="proxima-nova-soft"/>
              </a:rPr>
              <a:t>kódu</a:t>
            </a:r>
            <a:r>
              <a:rPr lang="en-US" sz="6000" dirty="0">
                <a:latin typeface="proxima-nova-soft"/>
                <a:ea typeface="proxima-nova-soft"/>
                <a:cs typeface="proxima-nova-soft"/>
              </a:rPr>
              <a:t> </a:t>
            </a:r>
            <a:r>
              <a:rPr lang="en-US" sz="6000" dirty="0" err="1">
                <a:latin typeface="proxima-nova-soft"/>
                <a:ea typeface="proxima-nova-soft"/>
                <a:cs typeface="proxima-nova-soft"/>
              </a:rPr>
              <a:t>na</a:t>
            </a:r>
            <a:r>
              <a:rPr lang="en-US" sz="6000" dirty="0">
                <a:latin typeface="proxima-nova-soft"/>
                <a:ea typeface="proxima-nova-soft"/>
                <a:cs typeface="proxima-nova-soft"/>
              </a:rPr>
              <a:t> </a:t>
            </a:r>
            <a:r>
              <a:rPr lang="en-US" sz="6000" dirty="0">
                <a:latin typeface="proxima-nova-soft"/>
                <a:ea typeface="proxima-nova-soft"/>
                <a:cs typeface="proxima-nova-soft"/>
                <a:hlinkClick r:id="rId2"/>
              </a:rPr>
              <a:t>https://studium.vpohode.cz/registrace</a:t>
            </a:r>
            <a:endParaRPr lang="en-US" sz="6000"/>
          </a:p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cs-CZ" sz="3600" b="0" i="0" u="none" strike="noStrike" cap="none" spc="0" normalizeH="0" baseline="0">
              <a:ln>
                <a:noFill/>
              </a:ln>
              <a:solidFill>
                <a:srgbClr val="535353"/>
              </a:solidFill>
              <a:effectLst/>
              <a:uFillTx/>
              <a:latin typeface="+mn-lt"/>
              <a:ea typeface="+mn-ea"/>
              <a:cs typeface="+mn-cs"/>
              <a:sym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94637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098556-0663-E4FF-BF3A-79FED0777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-1643"/>
            <a:ext cx="12293600" cy="1230407"/>
          </a:xfrm>
        </p:spPr>
        <p:txBody>
          <a:bodyPr/>
          <a:lstStyle/>
          <a:p>
            <a:r>
              <a:rPr lang="cs-CZ" b="1"/>
              <a:t>Výhody Taktiku: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3796187-809E-6C48-3D1D-046336FB0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5600" y="1222039"/>
            <a:ext cx="12632266" cy="8496050"/>
          </a:xfrm>
        </p:spPr>
        <p:txBody>
          <a:bodyPr>
            <a:normAutofit lnSpcReduction="10000"/>
          </a:bodyPr>
          <a:lstStyle/>
          <a:p>
            <a:pPr marL="571500" indent="-571500" algn="l">
              <a:buFont typeface="Wingdings"/>
              <a:buChar char="§"/>
            </a:pPr>
            <a:r>
              <a:rPr lang="cs-CZ" sz="6000" dirty="0"/>
              <a:t>Vzorově řešené příklady</a:t>
            </a:r>
          </a:p>
          <a:p>
            <a:pPr marL="571500" indent="-571500" algn="l">
              <a:buFont typeface="Wingdings"/>
              <a:buChar char="§"/>
            </a:pPr>
            <a:r>
              <a:rPr lang="cs-CZ" sz="6000" dirty="0"/>
              <a:t>Jednodušší zadání pro počáteční přípravu</a:t>
            </a:r>
          </a:p>
          <a:p>
            <a:pPr marL="571500" indent="-571500" algn="l">
              <a:buFont typeface="Wingdings"/>
              <a:buChar char="§"/>
            </a:pPr>
            <a:r>
              <a:rPr lang="cs-CZ" sz="6000" dirty="0"/>
              <a:t>Přehlednost </a:t>
            </a:r>
          </a:p>
          <a:p>
            <a:pPr marL="571500" indent="-571500" algn="l">
              <a:buFont typeface="Wingdings"/>
              <a:buChar char="§"/>
            </a:pPr>
            <a:r>
              <a:rPr lang="cs-CZ" sz="6000" dirty="0"/>
              <a:t>Barevné odlišení tematických celků</a:t>
            </a:r>
          </a:p>
          <a:p>
            <a:pPr marL="571500" indent="-571500" algn="l">
              <a:buFont typeface="Wingdings"/>
              <a:buChar char="§"/>
            </a:pPr>
            <a:r>
              <a:rPr lang="cs-CZ" sz="6000" dirty="0"/>
              <a:t>Dostatek místa na řešení příkladů</a:t>
            </a:r>
          </a:p>
          <a:p>
            <a:pPr marL="571500" indent="-571500" algn="l">
              <a:buFont typeface="Wingdings"/>
              <a:buChar char="§"/>
            </a:pPr>
            <a:r>
              <a:rPr lang="cs-CZ" sz="4800" b="1" dirty="0">
                <a:solidFill>
                  <a:srgbClr val="000000"/>
                </a:solidFill>
                <a:ea typeface="+mn-lt"/>
                <a:cs typeface="+mn-lt"/>
              </a:rPr>
              <a:t>vypracované úlohy, ve kterých se v minulých letech nejvíce chybovalo s radami, jak se chybám </a:t>
            </a:r>
            <a:r>
              <a:rPr lang="cs-CZ" sz="4000" b="1" dirty="0">
                <a:solidFill>
                  <a:srgbClr val="000000"/>
                </a:solidFill>
                <a:ea typeface="+mn-lt"/>
                <a:cs typeface="+mn-lt"/>
              </a:rPr>
              <a:t>vyhnout</a:t>
            </a:r>
            <a:endParaRPr lang="cs-CZ" sz="4000" dirty="0">
              <a:ea typeface="+mn-lt"/>
              <a:cs typeface="+mn-lt"/>
            </a:endParaRPr>
          </a:p>
          <a:p>
            <a:pPr marL="571500" indent="-571500" algn="l">
              <a:buFont typeface="Wingdings"/>
              <a:buChar char="§"/>
            </a:pPr>
            <a:r>
              <a:rPr lang="cs-CZ" sz="5400" b="1" dirty="0">
                <a:solidFill>
                  <a:srgbClr val="000000"/>
                </a:solidFill>
                <a:ea typeface="+mn-lt"/>
                <a:cs typeface="+mn-lt"/>
              </a:rPr>
              <a:t>10 ukázkových didaktických testů i s odpovědními archy.</a:t>
            </a:r>
            <a:endParaRPr lang="cs-CZ" sz="5400" dirty="0">
              <a:ea typeface="+mn-lt"/>
              <a:cs typeface="+mn-lt"/>
            </a:endParaRPr>
          </a:p>
          <a:p>
            <a:endParaRPr lang="cs-CZ" sz="16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12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5FD015-18EB-3BA2-5EF7-FD9F191A1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253999"/>
            <a:ext cx="12293600" cy="9667538"/>
          </a:xfrm>
        </p:spPr>
        <p:txBody>
          <a:bodyPr>
            <a:normAutofit/>
          </a:bodyPr>
          <a:lstStyle/>
          <a:p>
            <a:r>
              <a:rPr lang="cs-CZ" b="1" u="sng">
                <a:solidFill>
                  <a:srgbClr val="FF0000"/>
                </a:solidFill>
              </a:rPr>
              <a:t>Nakladatelství:</a:t>
            </a:r>
            <a:r>
              <a:rPr lang="cs-CZ" b="1">
                <a:solidFill>
                  <a:srgbClr val="FF0000"/>
                </a:solidFill>
              </a:rPr>
              <a:t> </a:t>
            </a:r>
            <a:br>
              <a:rPr lang="cs-CZ" b="1">
                <a:solidFill>
                  <a:srgbClr val="FF0000"/>
                </a:solidFill>
              </a:rPr>
            </a:br>
            <a:r>
              <a:rPr lang="cs-CZ" sz="9600" b="1">
                <a:solidFill>
                  <a:srgbClr val="00B050"/>
                </a:solidFill>
              </a:rPr>
              <a:t>DIDAKTIS</a:t>
            </a:r>
            <a:br>
              <a:rPr lang="cs-CZ" sz="9600" b="1"/>
            </a:br>
            <a:r>
              <a:rPr lang="cs-CZ" b="1">
                <a:solidFill>
                  <a:srgbClr val="FF0000"/>
                </a:solidFill>
              </a:rPr>
              <a:t>každý rok nové rozšířené </a:t>
            </a:r>
            <a:r>
              <a:rPr lang="cs-CZ" b="1" err="1">
                <a:solidFill>
                  <a:srgbClr val="FF0000"/>
                </a:solidFill>
              </a:rPr>
              <a:t>vydÁní</a:t>
            </a:r>
            <a:r>
              <a:rPr lang="cs-CZ" b="1">
                <a:solidFill>
                  <a:srgbClr val="FF0000"/>
                </a:solidFill>
              </a:rPr>
              <a:t> </a:t>
            </a:r>
            <a:br>
              <a:rPr lang="cs-CZ" b="1">
                <a:solidFill>
                  <a:srgbClr val="FF0000"/>
                </a:solidFill>
              </a:rPr>
            </a:br>
            <a:r>
              <a:rPr lang="cs-CZ" b="1">
                <a:solidFill>
                  <a:srgbClr val="FF0000"/>
                </a:solidFill>
              </a:rPr>
              <a:t>dle zadání </a:t>
            </a:r>
            <a:br>
              <a:rPr lang="cs-CZ" b="1">
                <a:solidFill>
                  <a:srgbClr val="FF0000"/>
                </a:solidFill>
              </a:rPr>
            </a:br>
            <a:r>
              <a:rPr lang="cs-CZ" b="1">
                <a:solidFill>
                  <a:srgbClr val="FF0000"/>
                </a:solidFill>
              </a:rPr>
              <a:t>a výsledků předchozího roku</a:t>
            </a:r>
          </a:p>
        </p:txBody>
      </p:sp>
    </p:spTree>
    <p:extLst>
      <p:ext uri="{BB962C8B-B14F-4D97-AF65-F5344CB8AC3E}">
        <p14:creationId xmlns:p14="http://schemas.microsoft.com/office/powerpoint/2010/main" val="42744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 descr="Obsah obrázku text, podepsat, vizitka&#10;&#10;Popis se vygeneroval automaticky.">
            <a:extLst>
              <a:ext uri="{FF2B5EF4-FFF2-40B4-BE49-F238E27FC236}">
                <a16:creationId xmlns:a16="http://schemas.microsoft.com/office/drawing/2014/main" id="{8DB3458A-54DC-7FED-F655-D310D0230A9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30079" y="574618"/>
            <a:ext cx="13127912" cy="8384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753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3" descr="Obsah obrázku text&#10;&#10;Popis se vygeneroval automaticky.">
            <a:extLst>
              <a:ext uri="{FF2B5EF4-FFF2-40B4-BE49-F238E27FC236}">
                <a16:creationId xmlns:a16="http://schemas.microsoft.com/office/drawing/2014/main" id="{943728B9-34AD-C0D0-CF9D-81420F12FF9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710" y="1935113"/>
            <a:ext cx="5229411" cy="7427584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4FED083C-AD96-DEE2-FFCF-4234A29516CC}"/>
              </a:ext>
            </a:extLst>
          </p:cNvPr>
          <p:cNvSpPr txBox="1"/>
          <p:nvPr/>
        </p:nvSpPr>
        <p:spPr>
          <a:xfrm>
            <a:off x="283200" y="398620"/>
            <a:ext cx="12235541" cy="176458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58420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>
                <a:hlinkClick r:id="rId3"/>
              </a:rPr>
              <a:t>https://www.didaktis.cz/?middle=p%3A17592197541415&amp;sys=dsh%3A17592186438501</a:t>
            </a:r>
            <a:endParaRPr lang="cs-CZ"/>
          </a:p>
          <a:p>
            <a:endParaRPr lang="en-US"/>
          </a:p>
        </p:txBody>
      </p:sp>
      <p:pic>
        <p:nvPicPr>
          <p:cNvPr id="6" name="Obrázek 5" descr="Obsah obrázku text, Lidská tvář, Leták, kniha&#10;&#10;Popis se vygeneroval automaticky.">
            <a:extLst>
              <a:ext uri="{FF2B5EF4-FFF2-40B4-BE49-F238E27FC236}">
                <a16:creationId xmlns:a16="http://schemas.microsoft.com/office/drawing/2014/main" id="{D9762550-1C30-5917-FC6A-43740B6E4F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4748" y="1900373"/>
            <a:ext cx="5293867" cy="7396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277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B65664-85DF-817D-1C3F-07B1A1E4E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867" y="372533"/>
            <a:ext cx="12361333" cy="1422401"/>
          </a:xfrm>
        </p:spPr>
        <p:txBody>
          <a:bodyPr>
            <a:normAutofit fontScale="90000"/>
          </a:bodyPr>
          <a:lstStyle/>
          <a:p>
            <a:r>
              <a:rPr lang="cs-CZ" sz="5400" b="1" dirty="0"/>
              <a:t>Příprava 2026 – </a:t>
            </a:r>
            <a:r>
              <a:rPr lang="cs-CZ" sz="4900" b="1" dirty="0"/>
              <a:t>aktualizované </a:t>
            </a:r>
            <a:r>
              <a:rPr lang="cs-CZ" sz="4900" b="1" err="1"/>
              <a:t>VydÁnÍ</a:t>
            </a:r>
            <a:endParaRPr lang="cs-CZ" sz="4900" b="1"/>
          </a:p>
        </p:txBody>
      </p:sp>
      <p:pic>
        <p:nvPicPr>
          <p:cNvPr id="3" name="Obrázek 2" descr="Obsah obrázku text, Lidská tvář, oblečení, žena&#10;&#10;Obsah generovaný pomocí AI může být nesprávný.">
            <a:extLst>
              <a:ext uri="{FF2B5EF4-FFF2-40B4-BE49-F238E27FC236}">
                <a16:creationId xmlns:a16="http://schemas.microsoft.com/office/drawing/2014/main" id="{CE315199-F213-BEB8-951E-2CF86DE23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1164" y="1785377"/>
            <a:ext cx="5626099" cy="773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49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73A980-C2F3-FF52-F75F-4E9F97579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438225"/>
            <a:ext cx="12293600" cy="1287780"/>
          </a:xfrm>
        </p:spPr>
        <p:txBody>
          <a:bodyPr/>
          <a:lstStyle/>
          <a:p>
            <a:r>
              <a:rPr lang="cs-CZ" b="1"/>
              <a:t>Výhody </a:t>
            </a:r>
            <a:r>
              <a:rPr lang="cs-CZ" b="1" err="1"/>
              <a:t>Didaktisu</a:t>
            </a:r>
            <a:endParaRPr lang="cs-CZ" b="1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774567C-C25A-AE08-0A1A-3C4C4F04F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" y="1923677"/>
            <a:ext cx="12618720" cy="7606552"/>
          </a:xfrm>
        </p:spPr>
        <p:txBody>
          <a:bodyPr/>
          <a:lstStyle/>
          <a:p>
            <a:pPr marL="571500" indent="-571500" algn="l">
              <a:buFont typeface="Wingdings"/>
              <a:buChar char="§"/>
            </a:pPr>
            <a:r>
              <a:rPr lang="cs-CZ" sz="4400" b="1">
                <a:solidFill>
                  <a:srgbClr val="FF0000"/>
                </a:solidFill>
              </a:rPr>
              <a:t>Výsledky všech úloh v klíči vzadu v učebnici</a:t>
            </a:r>
            <a:endParaRPr lang="cs-CZ"/>
          </a:p>
          <a:p>
            <a:pPr marL="571500" indent="-571500">
              <a:buFont typeface="Wingdings"/>
              <a:buChar char="§"/>
            </a:pPr>
            <a:endParaRPr lang="cs-CZ" sz="4400" b="1">
              <a:solidFill>
                <a:srgbClr val="FF0000"/>
              </a:solidFill>
            </a:endParaRPr>
          </a:p>
          <a:p>
            <a:r>
              <a:rPr lang="cs-CZ" sz="6600" b="1"/>
              <a:t>NEVÝHODY DIDAKTISU</a:t>
            </a:r>
          </a:p>
          <a:p>
            <a:pPr marL="571500" indent="-571500" algn="l">
              <a:buFont typeface="Wingdings"/>
              <a:buChar char="§"/>
            </a:pPr>
            <a:r>
              <a:rPr lang="cs-CZ" sz="4400"/>
              <a:t>Obtížné zadání /v případě počáteční přípravy může odradit od přípravy/</a:t>
            </a:r>
          </a:p>
          <a:p>
            <a:pPr marL="571500" indent="-571500" algn="l">
              <a:buFont typeface="Wingdings"/>
              <a:buChar char="§"/>
            </a:pPr>
            <a:r>
              <a:rPr lang="cs-CZ" sz="4400"/>
              <a:t>Chybí vzorově řešené úkoly</a:t>
            </a:r>
          </a:p>
          <a:p>
            <a:pPr marL="571500" indent="-571500" algn="l">
              <a:buFont typeface="Wingdings"/>
              <a:buChar char="§"/>
            </a:pPr>
            <a:r>
              <a:rPr lang="cs-CZ" sz="4400"/>
              <a:t>Chybí barevné odlišení tematických celků</a:t>
            </a:r>
          </a:p>
          <a:p>
            <a:pPr marL="571500" indent="-571500" algn="l">
              <a:buFont typeface="Wingdings"/>
              <a:buChar char="§"/>
            </a:pPr>
            <a:r>
              <a:rPr lang="cs-CZ" sz="4400"/>
              <a:t>Málo místa na řešení zadaných příkladů</a:t>
            </a:r>
          </a:p>
          <a:p>
            <a:pPr marL="571500" indent="-571500" algn="l">
              <a:buFont typeface="Wingdings"/>
              <a:buChar char="§"/>
            </a:pPr>
            <a:r>
              <a:rPr lang="cs-CZ" sz="4400"/>
              <a:t>Vhodné na přípravu v pozdější fázi </a:t>
            </a:r>
          </a:p>
          <a:p>
            <a:pPr algn="l"/>
            <a:r>
              <a:rPr lang="cs-CZ" sz="4400"/>
              <a:t>     /až před zkouškou/</a:t>
            </a:r>
            <a:endParaRPr lang="cs-CZ"/>
          </a:p>
          <a:p>
            <a:pPr marL="571500" indent="-571500">
              <a:buFont typeface="Wingdings"/>
              <a:buChar char="§"/>
            </a:pPr>
            <a:endParaRPr lang="cs-CZ" sz="4400"/>
          </a:p>
          <a:p>
            <a:pPr marL="571500" indent="-571500">
              <a:buFont typeface="Wingdings"/>
              <a:buChar char="§"/>
            </a:pPr>
            <a:endParaRPr lang="cs-CZ"/>
          </a:p>
          <a:p>
            <a:pPr marL="571500" indent="-571500">
              <a:buFont typeface="Wingdings"/>
              <a:buChar char="§"/>
            </a:pPr>
            <a:endParaRPr lang="cs-CZ"/>
          </a:p>
          <a:p>
            <a:pPr marL="571500" indent="-571500">
              <a:buFont typeface="Wingdings"/>
              <a:buChar char="§"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219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51B39F-1B0E-E89C-CA66-2DB881CC8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725" y="2135808"/>
            <a:ext cx="11759821" cy="556592"/>
          </a:xfrm>
        </p:spPr>
        <p:txBody>
          <a:bodyPr>
            <a:normAutofit fontScale="90000"/>
          </a:bodyPr>
          <a:lstStyle/>
          <a:p>
            <a:r>
              <a:rPr lang="cs-CZ" sz="4900" dirty="0"/>
              <a:t>Další Možnosti</a:t>
            </a:r>
            <a:r>
              <a:rPr lang="cs-CZ" dirty="0"/>
              <a:t>:</a:t>
            </a:r>
            <a:br>
              <a:rPr lang="cs-CZ" dirty="0">
                <a:ea typeface="+mn-lt"/>
                <a:cs typeface="+mn-lt"/>
              </a:rPr>
            </a:br>
            <a:r>
              <a:rPr lang="en-US" sz="3600" dirty="0">
                <a:ea typeface="+mn-lt"/>
                <a:cs typeface="+mn-lt"/>
                <a:hlinkClick r:id="rId2"/>
              </a:rPr>
              <a:t>https://www.knihydobrovsky.cz/prijimaci-zkousky-z-9.-tridy-2946</a:t>
            </a:r>
            <a:br>
              <a:rPr lang="en-US" sz="3600" dirty="0">
                <a:ea typeface="+mn-lt"/>
                <a:cs typeface="+mn-lt"/>
              </a:rPr>
            </a:br>
            <a:endParaRPr lang="cs-CZ" sz="3600" dirty="0">
              <a:solidFill>
                <a:srgbClr val="000000"/>
              </a:solidFill>
              <a:ea typeface="+mn-lt"/>
              <a:cs typeface="+mn-lt"/>
            </a:endParaRPr>
          </a:p>
          <a:p>
            <a:br>
              <a:rPr lang="cs-CZ" dirty="0"/>
            </a:br>
            <a:endParaRPr lang="cs-CZ"/>
          </a:p>
        </p:txBody>
      </p:sp>
      <p:pic>
        <p:nvPicPr>
          <p:cNvPr id="3" name="Obrázek 2" descr="Obsah obrázku text, ovoce, snímek obrazovky&#10;&#10;Popis se vygeneroval automaticky.">
            <a:extLst>
              <a:ext uri="{FF2B5EF4-FFF2-40B4-BE49-F238E27FC236}">
                <a16:creationId xmlns:a16="http://schemas.microsoft.com/office/drawing/2014/main" id="{4AE2CACF-CCFC-6350-4777-1165BE8C33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" y="3243649"/>
            <a:ext cx="4592299" cy="5793523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486EC356-3465-48EE-3624-65407136BE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8778" y="3211330"/>
            <a:ext cx="4549176" cy="5858223"/>
          </a:xfrm>
          <a:prstGeom prst="rect">
            <a:avLst/>
          </a:prstGeom>
        </p:spPr>
      </p:pic>
      <p:pic>
        <p:nvPicPr>
          <p:cNvPr id="8" name="Obrázek 5" descr="Obsah obrázku text, kniha, Písmo, snímek obrazovky&#10;&#10;Popis se vygeneroval automaticky.">
            <a:extLst>
              <a:ext uri="{FF2B5EF4-FFF2-40B4-BE49-F238E27FC236}">
                <a16:creationId xmlns:a16="http://schemas.microsoft.com/office/drawing/2014/main" id="{C216AC1E-0C76-F745-BE8C-47BB97DE89A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02584" y="3184666"/>
            <a:ext cx="4022247" cy="5937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746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snímek obrazovky, grafický design, logo&#10;&#10;Popis se vygeneroval automaticky.">
            <a:extLst>
              <a:ext uri="{FF2B5EF4-FFF2-40B4-BE49-F238E27FC236}">
                <a16:creationId xmlns:a16="http://schemas.microsoft.com/office/drawing/2014/main" id="{79BEE571-221D-6C8B-4097-482CEFCFF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4196" y="18605"/>
            <a:ext cx="3988813" cy="5536836"/>
          </a:xfrm>
          <a:prstGeom prst="rect">
            <a:avLst/>
          </a:prstGeom>
        </p:spPr>
      </p:pic>
      <p:pic>
        <p:nvPicPr>
          <p:cNvPr id="2" name="Obrázek 1" descr="Obsah obrázku text, vizitka, snímek obrazovky, Písmo&#10;&#10;Obsah generovaný pomocí AI může být nesprávný.">
            <a:extLst>
              <a:ext uri="{FF2B5EF4-FFF2-40B4-BE49-F238E27FC236}">
                <a16:creationId xmlns:a16="http://schemas.microsoft.com/office/drawing/2014/main" id="{1739D6E0-01D1-1D6F-0857-628C1E705A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8644" y="346789"/>
            <a:ext cx="3647017" cy="4879976"/>
          </a:xfrm>
          <a:prstGeom prst="rect">
            <a:avLst/>
          </a:prstGeom>
        </p:spPr>
      </p:pic>
      <p:pic>
        <p:nvPicPr>
          <p:cNvPr id="5" name="Obrázek 4" descr="Obsah obrázku text, grafický design, Grafika, snímek obrazovky&#10;&#10;Obsah generovaný pomocí AI může být nesprávný.">
            <a:extLst>
              <a:ext uri="{FF2B5EF4-FFF2-40B4-BE49-F238E27FC236}">
                <a16:creationId xmlns:a16="http://schemas.microsoft.com/office/drawing/2014/main" id="{AB87C9F8-0D83-38C0-E310-0F19F8B933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9788" y="5221897"/>
            <a:ext cx="3078692" cy="4509558"/>
          </a:xfrm>
          <a:prstGeom prst="rect">
            <a:avLst/>
          </a:prstGeom>
        </p:spPr>
      </p:pic>
      <p:pic>
        <p:nvPicPr>
          <p:cNvPr id="6" name="Obrázek 5" descr="Obsah obrázku text, snímek obrazovky, diagram, Písmo&#10;&#10;Obsah generovaný pomocí AI může být nesprávný.">
            <a:extLst>
              <a:ext uri="{FF2B5EF4-FFF2-40B4-BE49-F238E27FC236}">
                <a16:creationId xmlns:a16="http://schemas.microsoft.com/office/drawing/2014/main" id="{31FF5D61-672A-921E-AA04-28A264781D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835" y="1962991"/>
            <a:ext cx="4570941" cy="654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997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66A5CC-CA1A-292B-585D-FC0DEB1C3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419101"/>
            <a:ext cx="12293600" cy="3016945"/>
          </a:xfrm>
        </p:spPr>
        <p:txBody>
          <a:bodyPr>
            <a:normAutofit fontScale="90000"/>
          </a:bodyPr>
          <a:lstStyle/>
          <a:p>
            <a:r>
              <a:rPr lang="cs-CZ" b="1" u="sng"/>
              <a:t>Příprava na přijímací zkoušky</a:t>
            </a:r>
            <a:r>
              <a:rPr lang="cs-CZ" u="sng"/>
              <a:t> </a:t>
            </a:r>
            <a:br>
              <a:rPr lang="cs-CZ" u="sng"/>
            </a:br>
            <a:endParaRPr lang="cs-CZ" b="1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B97A483-427E-D17C-24ED-96C5A1DC2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5545" y="4182852"/>
            <a:ext cx="12293600" cy="4881444"/>
          </a:xfrm>
        </p:spPr>
        <p:txBody>
          <a:bodyPr>
            <a:normAutofit/>
          </a:bodyPr>
          <a:lstStyle/>
          <a:p>
            <a:endParaRPr lang="cs-CZ" sz="8000" b="1">
              <a:solidFill>
                <a:srgbClr val="FF0000"/>
              </a:solidFill>
            </a:endParaRPr>
          </a:p>
          <a:p>
            <a:r>
              <a:rPr lang="cs-CZ" sz="5800" b="1">
                <a:solidFill>
                  <a:srgbClr val="00B050"/>
                </a:solidFill>
              </a:rPr>
              <a:t>PRO ŽÁKY 9. ročníků ZŠ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0522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BB2755-0644-BE43-B3CB-E92BBDFDB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 descr="Obsah obrázku text, kniha, kreslené, Tisk&#10;&#10;Popis se vygeneroval automaticky.">
            <a:extLst>
              <a:ext uri="{FF2B5EF4-FFF2-40B4-BE49-F238E27FC236}">
                <a16:creationId xmlns:a16="http://schemas.microsoft.com/office/drawing/2014/main" id="{E789A5A3-DE6D-440B-AF10-71967F4CAD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440" y="3165985"/>
            <a:ext cx="6146728" cy="6347501"/>
          </a:xfrm>
          <a:prstGeom prst="rect">
            <a:avLst/>
          </a:prstGeom>
        </p:spPr>
      </p:pic>
      <p:pic>
        <p:nvPicPr>
          <p:cNvPr id="4" name="Obrázek 3" descr="Obsah obrázku text, Písmo, snímek obrazovky, typografie&#10;&#10;Popis se vygeneroval automaticky.">
            <a:extLst>
              <a:ext uri="{FF2B5EF4-FFF2-40B4-BE49-F238E27FC236}">
                <a16:creationId xmlns:a16="http://schemas.microsoft.com/office/drawing/2014/main" id="{D84687B8-53F2-2FA2-7C2B-06E506361F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7313" y="3173735"/>
            <a:ext cx="7886700" cy="2433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54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CC7C8D-A4A2-5ADF-1D38-ED58A33CD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132230"/>
            <a:ext cx="12293600" cy="5150970"/>
          </a:xfrm>
        </p:spPr>
        <p:txBody>
          <a:bodyPr>
            <a:normAutofit fontScale="90000"/>
          </a:bodyPr>
          <a:lstStyle/>
          <a:p>
            <a:r>
              <a:rPr lang="cs-CZ" sz="8000" b="1" u="sng"/>
              <a:t>Odkazy</a:t>
            </a:r>
            <a:r>
              <a:rPr lang="cs-CZ" sz="8000" b="1"/>
              <a:t> </a:t>
            </a:r>
            <a:r>
              <a:rPr lang="cs-CZ" b="1"/>
              <a:t>na </a:t>
            </a:r>
            <a:r>
              <a:rPr lang="cs-CZ" b="1" err="1"/>
              <a:t>VzorovÉ</a:t>
            </a:r>
            <a:r>
              <a:rPr lang="cs-CZ" b="1"/>
              <a:t> testy </a:t>
            </a:r>
            <a:br>
              <a:rPr lang="cs-CZ" b="1"/>
            </a:br>
            <a:r>
              <a:rPr lang="cs-CZ" b="1"/>
              <a:t>i s </a:t>
            </a:r>
            <a:r>
              <a:rPr lang="cs-CZ" b="1" err="1"/>
              <a:t>klíČEM</a:t>
            </a:r>
            <a:r>
              <a:rPr lang="cs-CZ"/>
              <a:t> z předchozích přijímacích zkoušek </a:t>
            </a:r>
            <a:r>
              <a:rPr lang="cs-CZ" err="1"/>
              <a:t>společnostI</a:t>
            </a:r>
            <a:r>
              <a:rPr lang="cs-CZ"/>
              <a:t> </a:t>
            </a:r>
            <a:r>
              <a:rPr lang="cs-CZ" b="1" err="1"/>
              <a:t>cermat</a:t>
            </a:r>
            <a:endParaRPr lang="cs-CZ" b="1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F4A94F2-9D8A-1AF0-346A-BE27D5F2E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5600" y="5270500"/>
            <a:ext cx="12293600" cy="4336228"/>
          </a:xfrm>
        </p:spPr>
        <p:txBody>
          <a:bodyPr/>
          <a:lstStyle/>
          <a:p>
            <a:r>
              <a:rPr lang="cs-CZ" sz="4400" b="1">
                <a:solidFill>
                  <a:srgbClr val="FF0000"/>
                </a:solidFill>
                <a:ea typeface="+mn-lt"/>
                <a:cs typeface="+mn-lt"/>
              </a:rPr>
              <a:t>Čtyřleté obory: </a:t>
            </a:r>
          </a:p>
          <a:p>
            <a:endParaRPr lang="cs-CZ">
              <a:ea typeface="+mn-lt"/>
              <a:cs typeface="+mn-lt"/>
            </a:endParaRPr>
          </a:p>
          <a:p>
            <a:r>
              <a:rPr lang="cs-CZ">
                <a:ea typeface="+mn-lt"/>
                <a:cs typeface="+mn-lt"/>
                <a:hlinkClick r:id="rId2"/>
              </a:rPr>
              <a:t>https://prijimacky.cermat.cz/menu/testova-zadani-k-procvicovani/testova-zadani-v-pdf/ctyrlete-obory-matematika</a:t>
            </a:r>
            <a:endParaRPr lang="cs-CZ">
              <a:ea typeface="+mn-lt"/>
              <a:cs typeface="+mn-lt"/>
            </a:endParaRP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3265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E41B84-0905-F270-3499-0D9AE59A3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218463"/>
            <a:ext cx="12293600" cy="1126244"/>
          </a:xfrm>
        </p:spPr>
        <p:txBody>
          <a:bodyPr>
            <a:normAutofit/>
          </a:bodyPr>
          <a:lstStyle/>
          <a:p>
            <a:r>
              <a:rPr lang="cs-CZ" b="1">
                <a:solidFill>
                  <a:srgbClr val="00B050"/>
                </a:solidFill>
              </a:rPr>
              <a:t>DOPORUČENÍ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6CC8042-761B-51CB-0951-7C21A0380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5600" y="1606925"/>
            <a:ext cx="12293600" cy="8142897"/>
          </a:xfrm>
        </p:spPr>
        <p:txBody>
          <a:bodyPr/>
          <a:lstStyle/>
          <a:p>
            <a:r>
              <a:rPr lang="cs-CZ" sz="6000" b="1">
                <a:solidFill>
                  <a:srgbClr val="FF0000"/>
                </a:solidFill>
              </a:rPr>
              <a:t>PRO ÚSPĚŠNÉ PŘIJETÍ KE STUDIU:</a:t>
            </a:r>
          </a:p>
          <a:p>
            <a:pPr marL="571500" indent="-571500">
              <a:buFont typeface="Arial"/>
              <a:buChar char="•"/>
            </a:pPr>
            <a:r>
              <a:rPr lang="cs-CZ" b="1"/>
              <a:t>Minimálně jednou spočítat všechny vzorové testy, které jsou na níže uloženém odkazu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746FB37-7721-6BA3-5AEC-910FB4EA1F7C}"/>
              </a:ext>
            </a:extLst>
          </p:cNvPr>
          <p:cNvSpPr txBox="1"/>
          <p:nvPr/>
        </p:nvSpPr>
        <p:spPr>
          <a:xfrm>
            <a:off x="17115" y="5412693"/>
            <a:ext cx="12979415" cy="287258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571500" indent="-571500" algn="l" latinLnBrk="1" hangingPunct="0">
              <a:buFont typeface="Arial,Sans-Serif"/>
              <a:buChar char="•"/>
            </a:pPr>
            <a:r>
              <a:rPr lang="cs-CZ" b="1" dirty="0">
                <a:solidFill>
                  <a:schemeClr val="bg1">
                    <a:lumMod val="50000"/>
                    <a:lumOff val="50000"/>
                  </a:schemeClr>
                </a:solidFill>
              </a:rPr>
              <a:t>Čas na vypracování  testu 70 minut​ -</a:t>
            </a:r>
            <a:r>
              <a:rPr lang="cs-CZ" b="1" dirty="0">
                <a:solidFill>
                  <a:schemeClr val="bg1">
                    <a:lumMod val="50000"/>
                    <a:lumOff val="50000"/>
                  </a:schemeClr>
                </a:solidFill>
                <a:ea typeface="+mn-lt"/>
                <a:cs typeface="+mn-lt"/>
              </a:rPr>
              <a:t>– je nutný časový </a:t>
            </a:r>
          </a:p>
          <a:p>
            <a:pPr algn="l" latinLnBrk="1" hangingPunct="0"/>
            <a:r>
              <a:rPr lang="cs-CZ" b="1" dirty="0">
                <a:solidFill>
                  <a:schemeClr val="bg1">
                    <a:lumMod val="50000"/>
                    <a:lumOff val="50000"/>
                  </a:schemeClr>
                </a:solidFill>
                <a:ea typeface="+mn-lt"/>
                <a:cs typeface="+mn-lt"/>
              </a:rPr>
              <a:t>trénink, protože čas je nejen k výpočtům, ale i k přepisu do záznamového archu</a:t>
            </a:r>
            <a:endParaRPr lang="cs-CZ" dirty="0">
              <a:solidFill>
                <a:schemeClr val="bg1">
                  <a:lumMod val="50000"/>
                  <a:lumOff val="50000"/>
                </a:schemeClr>
              </a:solidFill>
            </a:endParaRPr>
          </a:p>
          <a:p>
            <a:pPr marL="571500" indent="-571500" algn="l">
              <a:buFont typeface="Arial,Sans-Serif"/>
              <a:buChar char="•"/>
            </a:pPr>
            <a:endParaRPr lang="cs-CZ" b="1" dirty="0">
              <a:solidFill>
                <a:schemeClr val="bg1">
                  <a:lumMod val="50000"/>
                  <a:lumOff val="50000"/>
                </a:schemeClr>
              </a:solidFill>
              <a:ea typeface="+mn-lt"/>
              <a:cs typeface="+mn-lt"/>
            </a:endParaRPr>
          </a:p>
          <a:p>
            <a:endParaRPr lang="cs-CZ" b="1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025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66A5CC-CA1A-292B-585D-FC0DEB1C3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419101"/>
            <a:ext cx="12293600" cy="3416456"/>
          </a:xfrm>
        </p:spPr>
        <p:txBody>
          <a:bodyPr>
            <a:normAutofit/>
          </a:bodyPr>
          <a:lstStyle/>
          <a:p>
            <a:r>
              <a:rPr lang="cs-CZ" b="1" u="sng"/>
              <a:t>Příprava na přijímací zkoušky</a:t>
            </a:r>
            <a:r>
              <a:rPr lang="cs-CZ" u="sng"/>
              <a:t> </a:t>
            </a:r>
            <a:br>
              <a:rPr lang="cs-CZ" u="sng"/>
            </a:br>
            <a:endParaRPr lang="cs-CZ" b="1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B97A483-427E-D17C-24ED-96C5A1DC2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5545" y="3989985"/>
            <a:ext cx="12293600" cy="5212074"/>
          </a:xfrm>
        </p:spPr>
        <p:txBody>
          <a:bodyPr>
            <a:normAutofit fontScale="92500" lnSpcReduction="10000"/>
          </a:bodyPr>
          <a:lstStyle/>
          <a:p>
            <a:endParaRPr lang="cs-CZ" sz="8000" b="1">
              <a:solidFill>
                <a:srgbClr val="FF0000"/>
              </a:solidFill>
            </a:endParaRPr>
          </a:p>
          <a:p>
            <a:r>
              <a:rPr lang="cs-CZ" sz="8000" b="1">
                <a:solidFill>
                  <a:srgbClr val="FF0000"/>
                </a:solidFill>
              </a:rPr>
              <a:t>Osmileté studium</a:t>
            </a:r>
            <a:endParaRPr lang="cs-CZ"/>
          </a:p>
          <a:p>
            <a:endParaRPr lang="cs-CZ" sz="8000" b="1">
              <a:solidFill>
                <a:srgbClr val="FF0000"/>
              </a:solidFill>
            </a:endParaRPr>
          </a:p>
          <a:p>
            <a:endParaRPr lang="cs-CZ"/>
          </a:p>
          <a:p>
            <a:endParaRPr lang="cs-CZ"/>
          </a:p>
          <a:p>
            <a:r>
              <a:rPr lang="cs-CZ" sz="5800" b="1">
                <a:solidFill>
                  <a:srgbClr val="00B050"/>
                </a:solidFill>
              </a:rPr>
              <a:t>PRO ŽÁKY 5. ročníků ZŠ</a:t>
            </a:r>
          </a:p>
        </p:txBody>
      </p:sp>
    </p:spTree>
    <p:extLst>
      <p:ext uri="{BB962C8B-B14F-4D97-AF65-F5344CB8AC3E}">
        <p14:creationId xmlns:p14="http://schemas.microsoft.com/office/powerpoint/2010/main" val="234433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D8AE23-FAB3-D781-BF42-390B91933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err="1"/>
              <a:t>NakladatelstvÍ</a:t>
            </a:r>
            <a:r>
              <a:rPr lang="cs-CZ" b="1"/>
              <a:t> </a:t>
            </a:r>
            <a:r>
              <a:rPr lang="cs-CZ" b="1" err="1">
                <a:solidFill>
                  <a:srgbClr val="FF0000"/>
                </a:solidFill>
              </a:rPr>
              <a:t>Didaktis</a:t>
            </a:r>
            <a:endParaRPr lang="cs-CZ" b="1">
              <a:solidFill>
                <a:srgbClr val="FF0000"/>
              </a:solidFill>
            </a:endParaRPr>
          </a:p>
        </p:txBody>
      </p:sp>
      <p:pic>
        <p:nvPicPr>
          <p:cNvPr id="3" name="Obrázek 3" descr="Obsah obrázku text&#10;&#10;Popis se vygeneroval automaticky.">
            <a:extLst>
              <a:ext uri="{FF2B5EF4-FFF2-40B4-BE49-F238E27FC236}">
                <a16:creationId xmlns:a16="http://schemas.microsoft.com/office/drawing/2014/main" id="{EF52336F-3AD0-3B6A-FB4C-E398B0AF06E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380" b="-287"/>
          <a:stretch/>
        </p:blipFill>
        <p:spPr>
          <a:xfrm>
            <a:off x="3448426" y="2950504"/>
            <a:ext cx="5057323" cy="6681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54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44E565-0446-D57A-266D-58A62D55B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1" y="1"/>
            <a:ext cx="12051696" cy="1468362"/>
          </a:xfrm>
        </p:spPr>
        <p:txBody>
          <a:bodyPr lIns="0" tIns="0" rIns="0" bIns="0" anchor="ctr">
            <a:noAutofit/>
          </a:bodyPr>
          <a:lstStyle/>
          <a:p>
            <a:r>
              <a:rPr lang="cs-CZ" sz="3600" b="1" dirty="0"/>
              <a:t>Pro letošní rok nové </a:t>
            </a:r>
            <a:r>
              <a:rPr lang="cs-CZ" sz="3600" b="1" err="1"/>
              <a:t>vydánÍ</a:t>
            </a:r>
            <a:r>
              <a:rPr lang="cs-CZ" sz="3600" b="1" dirty="0"/>
              <a:t> </a:t>
            </a:r>
            <a:r>
              <a:rPr lang="cs-CZ" sz="3600" b="1" err="1"/>
              <a:t>NeVyŠlo</a:t>
            </a:r>
            <a:r>
              <a:rPr lang="cs-CZ" sz="3600" b="1" dirty="0"/>
              <a:t> </a:t>
            </a:r>
            <a:br>
              <a:rPr lang="cs-CZ" sz="3600" b="1" dirty="0"/>
            </a:br>
            <a:r>
              <a:rPr lang="cs-CZ" sz="3600" b="1" dirty="0"/>
              <a:t>k dispozici</a:t>
            </a:r>
            <a:r>
              <a:rPr lang="cs-CZ" sz="3600" dirty="0"/>
              <a:t>:</a:t>
            </a:r>
            <a:r>
              <a:rPr lang="cs-CZ" sz="4800" dirty="0"/>
              <a:t> </a:t>
            </a:r>
          </a:p>
        </p:txBody>
      </p:sp>
      <p:pic>
        <p:nvPicPr>
          <p:cNvPr id="5" name="Obrázek 5" descr="Obsah obrázku text, osoba&#10;&#10;Popis se vygeneroval automaticky.">
            <a:extLst>
              <a:ext uri="{FF2B5EF4-FFF2-40B4-BE49-F238E27FC236}">
                <a16:creationId xmlns:a16="http://schemas.microsoft.com/office/drawing/2014/main" id="{809633FA-D127-A746-F221-A799CD19E8D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604" y="3261163"/>
            <a:ext cx="4360814" cy="6346140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DD6998AD-EDCE-C13E-7BDF-F9F38FC053DD}"/>
              </a:ext>
            </a:extLst>
          </p:cNvPr>
          <p:cNvSpPr txBox="1"/>
          <p:nvPr/>
        </p:nvSpPr>
        <p:spPr>
          <a:xfrm>
            <a:off x="8406" y="931385"/>
            <a:ext cx="12566434" cy="287258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ea typeface="+mn-lt"/>
              <a:cs typeface="+mn-lt"/>
            </a:endParaRPr>
          </a:p>
          <a:p>
            <a:pPr marL="0" marR="0" indent="0" defTabSz="584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dirty="0">
                <a:ea typeface="+mn-lt"/>
                <a:cs typeface="+mn-lt"/>
                <a:hlinkClick r:id="rId3"/>
              </a:rPr>
              <a:t>https://www.didaktis.cz/?middle=p%3A17592197541415&amp;sys=dsh%3A17592186438501</a:t>
            </a:r>
            <a:endParaRPr lang="cs-CZ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  <a:hlinkClick r:id="rId4"/>
              </a:rPr>
              <a:t>https://www.didaktis.cz/testy5a7m</a:t>
            </a:r>
            <a:endParaRPr lang="en-US">
              <a:ea typeface="+mn-lt"/>
              <a:cs typeface="+mn-lt"/>
            </a:endParaRPr>
          </a:p>
          <a:p>
            <a:endParaRPr lang="en-US" dirty="0"/>
          </a:p>
        </p:txBody>
      </p:sp>
      <p:pic>
        <p:nvPicPr>
          <p:cNvPr id="3" name="Obrázek 2" descr="Obsah obrázku text, Lidská tvář, chlapec, oblečení&#10;&#10;Popis se vygeneroval automaticky.">
            <a:extLst>
              <a:ext uri="{FF2B5EF4-FFF2-40B4-BE49-F238E27FC236}">
                <a16:creationId xmlns:a16="http://schemas.microsoft.com/office/drawing/2014/main" id="{FC452230-A453-5D6E-F457-358B801F3F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5366" y="3292442"/>
            <a:ext cx="4646118" cy="6327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469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92D653-553F-DFD9-8A4A-A96E6E0D0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254000"/>
            <a:ext cx="12019623" cy="1799120"/>
          </a:xfrm>
        </p:spPr>
        <p:txBody>
          <a:bodyPr>
            <a:normAutofit fontScale="90000"/>
          </a:bodyPr>
          <a:lstStyle/>
          <a:p>
            <a:r>
              <a:rPr lang="cs-CZ" sz="3600"/>
              <a:t>Další Možnosti: </a:t>
            </a:r>
            <a:r>
              <a:rPr lang="cs-CZ" sz="3600" dirty="0">
                <a:ea typeface="+mn-lt"/>
                <a:cs typeface="+mn-lt"/>
                <a:hlinkClick r:id="rId2"/>
              </a:rPr>
              <a:t>https://www.knihydobrovsky.cz/prijimaci-zkousky-z-5-tridy-2944?currentPage=2&amp;offsetPage=1</a:t>
            </a:r>
            <a:br>
              <a:rPr lang="cs-CZ" sz="3600" dirty="0">
                <a:ea typeface="+mn-lt"/>
                <a:cs typeface="+mn-lt"/>
              </a:rPr>
            </a:br>
            <a:endParaRPr lang="cs-CZ" sz="3600" dirty="0"/>
          </a:p>
        </p:txBody>
      </p:sp>
      <p:pic>
        <p:nvPicPr>
          <p:cNvPr id="3" name="Obrázek 2" descr="Obsah obrázku text, kreslené, snímek obrazovky, grafický design&#10;&#10;Popis se vygeneroval automaticky.">
            <a:extLst>
              <a:ext uri="{FF2B5EF4-FFF2-40B4-BE49-F238E27FC236}">
                <a16:creationId xmlns:a16="http://schemas.microsoft.com/office/drawing/2014/main" id="{56A908AC-B6E2-79E3-B97F-9F7EA2F670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1449" y="2046335"/>
            <a:ext cx="9043505" cy="7445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82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text, plakát, snímek obrazovky, kreslené&#10;&#10;Popis se vygeneroval automaticky.">
            <a:extLst>
              <a:ext uri="{FF2B5EF4-FFF2-40B4-BE49-F238E27FC236}">
                <a16:creationId xmlns:a16="http://schemas.microsoft.com/office/drawing/2014/main" id="{7C61442B-998D-FA60-4571-3E47E8B1DA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8955" y="1664555"/>
            <a:ext cx="8338426" cy="6808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13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text, snímek obrazovky, logo, Písmo&#10;&#10;Popis se vygeneroval automaticky.">
            <a:extLst>
              <a:ext uri="{FF2B5EF4-FFF2-40B4-BE49-F238E27FC236}">
                <a16:creationId xmlns:a16="http://schemas.microsoft.com/office/drawing/2014/main" id="{40423F3E-6C19-499D-301D-1F4D52CE1F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407" y="1232072"/>
            <a:ext cx="8728182" cy="7267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96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F9A478-B057-29EF-6928-1ECFE75AA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070" y="254000"/>
            <a:ext cx="12330130" cy="2146158"/>
          </a:xfrm>
        </p:spPr>
        <p:txBody>
          <a:bodyPr/>
          <a:lstStyle/>
          <a:p>
            <a:endParaRPr lang="cs-CZ"/>
          </a:p>
        </p:txBody>
      </p:sp>
      <p:pic>
        <p:nvPicPr>
          <p:cNvPr id="3" name="Obrázek 2" descr="Obsah obrázku text, plakát, snímek obrazovky, Písmo&#10;&#10;Popis se vygeneroval automaticky.">
            <a:extLst>
              <a:ext uri="{FF2B5EF4-FFF2-40B4-BE49-F238E27FC236}">
                <a16:creationId xmlns:a16="http://schemas.microsoft.com/office/drawing/2014/main" id="{E1823905-33B9-1F3D-9B0C-31A7A2717E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239" y="2400713"/>
            <a:ext cx="3788452" cy="7098977"/>
          </a:xfrm>
          <a:prstGeom prst="rect">
            <a:avLst/>
          </a:prstGeom>
        </p:spPr>
      </p:pic>
      <p:pic>
        <p:nvPicPr>
          <p:cNvPr id="4" name="Obrázek 3" descr="Obsah obrázku text, Lidská tvář, osoba, úsměv&#10;&#10;Popis se vygeneroval automaticky.">
            <a:extLst>
              <a:ext uri="{FF2B5EF4-FFF2-40B4-BE49-F238E27FC236}">
                <a16:creationId xmlns:a16="http://schemas.microsoft.com/office/drawing/2014/main" id="{54CC3A01-D78A-2788-7D23-27037C318E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8371" y="2386787"/>
            <a:ext cx="8279615" cy="7328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14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5FD015-18EB-3BA2-5EF7-FD9F191A1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253999"/>
            <a:ext cx="12293600" cy="9667538"/>
          </a:xfrm>
        </p:spPr>
        <p:txBody>
          <a:bodyPr>
            <a:normAutofit/>
          </a:bodyPr>
          <a:lstStyle/>
          <a:p>
            <a:r>
              <a:rPr lang="cs-CZ" b="1" u="sng">
                <a:solidFill>
                  <a:srgbClr val="FF0000"/>
                </a:solidFill>
              </a:rPr>
              <a:t>Nakladatelství:</a:t>
            </a:r>
            <a:r>
              <a:rPr lang="cs-CZ" b="1">
                <a:solidFill>
                  <a:srgbClr val="FF0000"/>
                </a:solidFill>
              </a:rPr>
              <a:t> </a:t>
            </a:r>
            <a:br>
              <a:rPr lang="cs-CZ" b="1">
                <a:solidFill>
                  <a:srgbClr val="FF0000"/>
                </a:solidFill>
              </a:rPr>
            </a:br>
            <a:r>
              <a:rPr lang="cs-CZ" sz="9600" b="1">
                <a:solidFill>
                  <a:srgbClr val="00B050"/>
                </a:solidFill>
              </a:rPr>
              <a:t>TAKTIK</a:t>
            </a:r>
            <a:br>
              <a:rPr lang="cs-CZ" sz="9600" b="1"/>
            </a:br>
            <a:r>
              <a:rPr lang="cs-CZ" b="1">
                <a:solidFill>
                  <a:srgbClr val="FF0000"/>
                </a:solidFill>
              </a:rPr>
              <a:t>každý rok nové rozšířené </a:t>
            </a:r>
            <a:r>
              <a:rPr lang="cs-CZ" b="1" err="1">
                <a:solidFill>
                  <a:srgbClr val="FF0000"/>
                </a:solidFill>
              </a:rPr>
              <a:t>vydÁní</a:t>
            </a:r>
            <a:r>
              <a:rPr lang="cs-CZ" b="1">
                <a:solidFill>
                  <a:srgbClr val="FF0000"/>
                </a:solidFill>
              </a:rPr>
              <a:t> </a:t>
            </a:r>
            <a:br>
              <a:rPr lang="cs-CZ" b="1">
                <a:solidFill>
                  <a:srgbClr val="FF0000"/>
                </a:solidFill>
              </a:rPr>
            </a:br>
            <a:r>
              <a:rPr lang="cs-CZ" b="1">
                <a:solidFill>
                  <a:srgbClr val="FF0000"/>
                </a:solidFill>
              </a:rPr>
              <a:t>dle zadání </a:t>
            </a:r>
            <a:br>
              <a:rPr lang="cs-CZ" b="1">
                <a:solidFill>
                  <a:srgbClr val="FF0000"/>
                </a:solidFill>
              </a:rPr>
            </a:br>
            <a:r>
              <a:rPr lang="cs-CZ" b="1">
                <a:solidFill>
                  <a:srgbClr val="FF0000"/>
                </a:solidFill>
              </a:rPr>
              <a:t>a výsledků předchozího roku</a:t>
            </a:r>
          </a:p>
        </p:txBody>
      </p:sp>
    </p:spTree>
    <p:extLst>
      <p:ext uri="{BB962C8B-B14F-4D97-AF65-F5344CB8AC3E}">
        <p14:creationId xmlns:p14="http://schemas.microsoft.com/office/powerpoint/2010/main" val="798891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2445F4-E776-E0E8-E960-78A0B0FC0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 tIns="0" rIns="0" bIns="0" anchor="ctr">
            <a:noAutofit/>
          </a:bodyPr>
          <a:lstStyle/>
          <a:p>
            <a:r>
              <a:rPr lang="cs-CZ" sz="4000" b="1" dirty="0"/>
              <a:t>Gradované úlohy nejen k </a:t>
            </a:r>
            <a:r>
              <a:rPr lang="cs-CZ" sz="4000" b="1" dirty="0" err="1"/>
              <a:t>přípravĚ</a:t>
            </a:r>
            <a:r>
              <a:rPr lang="cs-CZ" sz="4000" b="1" dirty="0"/>
              <a:t> na přijímací zkoušky Na 8lETÁ </a:t>
            </a:r>
            <a:r>
              <a:rPr lang="cs-CZ" sz="4000" b="1" dirty="0" err="1"/>
              <a:t>GYMNÁzia</a:t>
            </a:r>
            <a:r>
              <a:rPr lang="cs-CZ" sz="4000" dirty="0"/>
              <a:t> - 1.díl, 2.DÍL.........................Hejného Metoda</a:t>
            </a:r>
          </a:p>
        </p:txBody>
      </p:sp>
      <p:pic>
        <p:nvPicPr>
          <p:cNvPr id="3" name="Obrázek 2" descr="Obsah obrázku text, plakát, grafický design, kreslené&#10;&#10;Obsah generovaný pomocí AI může být nesprávný.">
            <a:extLst>
              <a:ext uri="{FF2B5EF4-FFF2-40B4-BE49-F238E27FC236}">
                <a16:creationId xmlns:a16="http://schemas.microsoft.com/office/drawing/2014/main" id="{704A2995-CF3E-10A9-B59A-4F6FBD2CFC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195" y="2881062"/>
            <a:ext cx="4607773" cy="6583960"/>
          </a:xfrm>
          <a:prstGeom prst="rect">
            <a:avLst/>
          </a:prstGeom>
        </p:spPr>
      </p:pic>
      <p:pic>
        <p:nvPicPr>
          <p:cNvPr id="4" name="Obrázek 3" descr="Obsah obrázku text, plakát, Písmo, grafický design&#10;&#10;Obsah generovaný pomocí AI může být nesprávný.">
            <a:extLst>
              <a:ext uri="{FF2B5EF4-FFF2-40B4-BE49-F238E27FC236}">
                <a16:creationId xmlns:a16="http://schemas.microsoft.com/office/drawing/2014/main" id="{5AC170F6-765F-D46A-A179-7EF4D41FB3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9999" y="2889468"/>
            <a:ext cx="4640861" cy="6594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570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CC7C8D-A4A2-5ADF-1D38-ED58A33CD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132230"/>
            <a:ext cx="12293600" cy="5150970"/>
          </a:xfrm>
        </p:spPr>
        <p:txBody>
          <a:bodyPr>
            <a:normAutofit fontScale="90000"/>
          </a:bodyPr>
          <a:lstStyle/>
          <a:p>
            <a:r>
              <a:rPr lang="cs-CZ" sz="8000" b="1" u="sng"/>
              <a:t>Odkazy</a:t>
            </a:r>
            <a:r>
              <a:rPr lang="cs-CZ" sz="8000" b="1"/>
              <a:t> </a:t>
            </a:r>
            <a:r>
              <a:rPr lang="cs-CZ" b="1"/>
              <a:t>na </a:t>
            </a:r>
            <a:r>
              <a:rPr lang="cs-CZ" b="1" err="1"/>
              <a:t>VzorovÉ</a:t>
            </a:r>
            <a:r>
              <a:rPr lang="cs-CZ" b="1"/>
              <a:t> testy </a:t>
            </a:r>
            <a:br>
              <a:rPr lang="cs-CZ" b="1"/>
            </a:br>
            <a:r>
              <a:rPr lang="cs-CZ" b="1"/>
              <a:t>i s </a:t>
            </a:r>
            <a:r>
              <a:rPr lang="cs-CZ" b="1" err="1"/>
              <a:t>klíČEM</a:t>
            </a:r>
            <a:r>
              <a:rPr lang="cs-CZ"/>
              <a:t> z předchozích přijímacích zkoušek </a:t>
            </a:r>
            <a:r>
              <a:rPr lang="cs-CZ" err="1"/>
              <a:t>společnostI</a:t>
            </a:r>
            <a:r>
              <a:rPr lang="cs-CZ"/>
              <a:t> </a:t>
            </a:r>
            <a:r>
              <a:rPr lang="cs-CZ" b="1" err="1"/>
              <a:t>cermat</a:t>
            </a:r>
            <a:endParaRPr lang="cs-CZ" b="1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F4A94F2-9D8A-1AF0-346A-BE27D5F2E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5600" y="5270500"/>
            <a:ext cx="12293600" cy="4336228"/>
          </a:xfrm>
        </p:spPr>
        <p:txBody>
          <a:bodyPr/>
          <a:lstStyle/>
          <a:p>
            <a:r>
              <a:rPr lang="cs-CZ" sz="4400" b="1">
                <a:solidFill>
                  <a:srgbClr val="FF0000"/>
                </a:solidFill>
                <a:ea typeface="+mn-lt"/>
                <a:cs typeface="+mn-lt"/>
              </a:rPr>
              <a:t>Osmileté obory: </a:t>
            </a:r>
          </a:p>
          <a:p>
            <a:endParaRPr lang="cs-CZ">
              <a:ea typeface="+mn-lt"/>
              <a:cs typeface="+mn-lt"/>
            </a:endParaRPr>
          </a:p>
          <a:p>
            <a:r>
              <a:rPr lang="cs-CZ">
                <a:ea typeface="+mn-lt"/>
                <a:cs typeface="+mn-lt"/>
                <a:hlinkClick r:id="rId2"/>
              </a:rPr>
              <a:t>https://prijimacky.cermat.cz/menu/testova-zadani-k-procvicovani/testova-zadani-v-pdf/osmilete-obory-matematika</a:t>
            </a:r>
            <a:endParaRPr lang="cs-CZ">
              <a:ea typeface="+mn-lt"/>
              <a:cs typeface="+mn-lt"/>
            </a:endParaRP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3351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B06B73-ED04-498D-21CA-9CD312823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254000"/>
            <a:ext cx="12293600" cy="1582822"/>
          </a:xfrm>
        </p:spPr>
        <p:txBody>
          <a:bodyPr/>
          <a:lstStyle/>
          <a:p>
            <a:r>
              <a:rPr lang="cs-CZ"/>
              <a:t>Nová nabídka Cermatu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5583B229-31F4-6995-9C82-052C68C71E0F}"/>
              </a:ext>
            </a:extLst>
          </p:cNvPr>
          <p:cNvSpPr txBox="1"/>
          <p:nvPr/>
        </p:nvSpPr>
        <p:spPr>
          <a:xfrm>
            <a:off x="547784" y="3136939"/>
            <a:ext cx="11106225" cy="201080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latinLnBrk="1" hangingPunct="0"/>
            <a:r>
              <a:rPr lang="en-US" b="1" err="1">
                <a:latin typeface="Aptos"/>
              </a:rPr>
              <a:t>procvičovací</a:t>
            </a:r>
            <a:r>
              <a:rPr lang="en-US" b="1">
                <a:latin typeface="Aptos"/>
              </a:rPr>
              <a:t> </a:t>
            </a:r>
            <a:r>
              <a:rPr lang="en-US" b="1" err="1">
                <a:latin typeface="Aptos"/>
              </a:rPr>
              <a:t>aplikaci</a:t>
            </a:r>
            <a:r>
              <a:rPr lang="en-US" b="1">
                <a:latin typeface="Aptos"/>
              </a:rPr>
              <a:t>, </a:t>
            </a:r>
            <a:r>
              <a:rPr lang="en-US" b="1" err="1">
                <a:latin typeface="Aptos"/>
              </a:rPr>
              <a:t>která</a:t>
            </a:r>
            <a:r>
              <a:rPr lang="en-US" b="1">
                <a:latin typeface="Aptos"/>
              </a:rPr>
              <a:t> testy, </a:t>
            </a:r>
            <a:r>
              <a:rPr lang="en-US" b="1" err="1">
                <a:latin typeface="Aptos"/>
              </a:rPr>
              <a:t>či</a:t>
            </a:r>
            <a:r>
              <a:rPr lang="en-US" b="1">
                <a:latin typeface="Aptos"/>
              </a:rPr>
              <a:t> </a:t>
            </a:r>
            <a:r>
              <a:rPr lang="en-US" b="1" err="1">
                <a:latin typeface="Aptos"/>
              </a:rPr>
              <a:t>vybrané</a:t>
            </a:r>
            <a:r>
              <a:rPr lang="en-US" b="1">
                <a:latin typeface="Aptos"/>
              </a:rPr>
              <a:t> </a:t>
            </a:r>
            <a:r>
              <a:rPr lang="en-US" b="1" err="1">
                <a:latin typeface="Aptos"/>
              </a:rPr>
              <a:t>úlohy</a:t>
            </a:r>
            <a:r>
              <a:rPr lang="en-US" b="1">
                <a:latin typeface="Aptos"/>
              </a:rPr>
              <a:t> </a:t>
            </a:r>
            <a:r>
              <a:rPr lang="en-US" b="1" err="1">
                <a:latin typeface="Aptos"/>
              </a:rPr>
              <a:t>dané</a:t>
            </a:r>
            <a:r>
              <a:rPr lang="en-US" b="1">
                <a:latin typeface="Aptos"/>
              </a:rPr>
              <a:t> </a:t>
            </a:r>
            <a:r>
              <a:rPr lang="en-US" b="1" err="1">
                <a:latin typeface="Aptos"/>
              </a:rPr>
              <a:t>oblasti</a:t>
            </a:r>
            <a:r>
              <a:rPr lang="en-US" b="1">
                <a:latin typeface="Aptos"/>
              </a:rPr>
              <a:t> </a:t>
            </a:r>
            <a:r>
              <a:rPr lang="en-US" b="1" err="1">
                <a:latin typeface="Aptos"/>
              </a:rPr>
              <a:t>nabízí</a:t>
            </a:r>
            <a:r>
              <a:rPr lang="en-US" b="1">
                <a:latin typeface="Aptos"/>
              </a:rPr>
              <a:t> k </a:t>
            </a:r>
            <a:r>
              <a:rPr lang="en-US" b="1" err="1">
                <a:latin typeface="Aptos"/>
              </a:rPr>
              <a:t>přímému</a:t>
            </a:r>
            <a:r>
              <a:rPr lang="en-US" b="1">
                <a:latin typeface="Aptos"/>
              </a:rPr>
              <a:t> </a:t>
            </a:r>
            <a:r>
              <a:rPr lang="en-US" b="1" err="1">
                <a:latin typeface="Aptos"/>
              </a:rPr>
              <a:t>zadávání</a:t>
            </a:r>
            <a:r>
              <a:rPr lang="en-US" b="1">
                <a:latin typeface="Aptos"/>
              </a:rPr>
              <a:t> a </a:t>
            </a:r>
            <a:r>
              <a:rPr lang="en-US" b="1" err="1">
                <a:latin typeface="Aptos"/>
              </a:rPr>
              <a:t>opakování</a:t>
            </a:r>
            <a:r>
              <a:rPr lang="en-US" b="1">
                <a:latin typeface="Aptos"/>
              </a:rPr>
              <a:t>:</a:t>
            </a:r>
          </a:p>
          <a:p>
            <a:pPr latinLnBrk="1" hangingPunct="0"/>
            <a:endParaRPr lang="en-US" sz="1200">
              <a:latin typeface="Aptos"/>
            </a:endParaRPr>
          </a:p>
          <a:p>
            <a:pPr marL="0" marR="0" indent="0" defTabSz="58420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4000">
                <a:solidFill>
                  <a:srgbClr val="000000"/>
                </a:solidFill>
                <a:latin typeface="Aptos"/>
                <a:hlinkClick r:id="rId2"/>
              </a:rPr>
              <a:t>https://procvicprijimacky.cermat.cz/</a:t>
            </a:r>
          </a:p>
        </p:txBody>
      </p:sp>
    </p:spTree>
    <p:extLst>
      <p:ext uri="{BB962C8B-B14F-4D97-AF65-F5344CB8AC3E}">
        <p14:creationId xmlns:p14="http://schemas.microsoft.com/office/powerpoint/2010/main" val="2413221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E41B84-0905-F270-3499-0D9AE59A3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610348"/>
            <a:ext cx="12293600" cy="1039159"/>
          </a:xfrm>
        </p:spPr>
        <p:txBody>
          <a:bodyPr>
            <a:normAutofit fontScale="90000"/>
          </a:bodyPr>
          <a:lstStyle/>
          <a:p>
            <a:r>
              <a:rPr lang="cs-CZ" b="1">
                <a:solidFill>
                  <a:srgbClr val="00B050"/>
                </a:solidFill>
              </a:rPr>
              <a:t>DOPORUČENÍ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6CC8042-761B-51CB-0951-7C21A0380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5600" y="1880728"/>
            <a:ext cx="12293600" cy="7870570"/>
          </a:xfrm>
        </p:spPr>
        <p:txBody>
          <a:bodyPr>
            <a:normAutofit fontScale="92500"/>
          </a:bodyPr>
          <a:lstStyle/>
          <a:p>
            <a:r>
              <a:rPr lang="cs-CZ" sz="6600" b="1" dirty="0">
                <a:solidFill>
                  <a:srgbClr val="FF0000"/>
                </a:solidFill>
              </a:rPr>
              <a:t>PRO ÚSPĚŠNÉ PŘIJETÍ KE STUDIU:</a:t>
            </a:r>
          </a:p>
          <a:p>
            <a:pPr marL="571500" indent="-571500">
              <a:buFont typeface="Arial"/>
              <a:buChar char="•"/>
            </a:pPr>
            <a:endParaRPr lang="cs-CZ" dirty="0"/>
          </a:p>
          <a:p>
            <a:pPr marL="571500" indent="-571500">
              <a:buFont typeface="Arial"/>
              <a:buChar char="•"/>
            </a:pPr>
            <a:endParaRPr lang="cs-CZ" dirty="0"/>
          </a:p>
          <a:p>
            <a:pPr marL="571500" indent="-571500" algn="l">
              <a:buFont typeface="Arial"/>
              <a:buChar char="•"/>
            </a:pPr>
            <a:r>
              <a:rPr lang="cs-CZ" b="1" dirty="0"/>
              <a:t>Minimálně jednou spočítat všechny vzorové testy, které jsou na níže uloženém odkazu</a:t>
            </a:r>
          </a:p>
          <a:p>
            <a:pPr marL="571500" indent="-571500" algn="l">
              <a:buFont typeface="Arial"/>
              <a:buChar char="•"/>
            </a:pPr>
            <a:endParaRPr lang="cs-CZ" b="1" dirty="0">
              <a:ea typeface="+mn-lt"/>
              <a:cs typeface="+mn-lt"/>
            </a:endParaRPr>
          </a:p>
          <a:p>
            <a:pPr marL="571500" indent="-571500" algn="l">
              <a:buFont typeface="Arial"/>
              <a:buChar char="•"/>
            </a:pPr>
            <a:r>
              <a:rPr lang="cs-CZ" b="1" dirty="0">
                <a:solidFill>
                  <a:schemeClr val="bg1">
                    <a:lumMod val="50000"/>
                    <a:lumOff val="50000"/>
                  </a:schemeClr>
                </a:solidFill>
                <a:ea typeface="+mn-lt"/>
                <a:cs typeface="+mn-lt"/>
              </a:rPr>
              <a:t>Čas na vypracování 70 minut – je nutný časový trénink, </a:t>
            </a:r>
            <a:r>
              <a:rPr lang="cs-CZ" sz="3600" b="1" dirty="0">
                <a:solidFill>
                  <a:schemeClr val="bg1">
                    <a:lumMod val="50000"/>
                    <a:lumOff val="50000"/>
                  </a:schemeClr>
                </a:solidFill>
                <a:ea typeface="+mn-lt"/>
                <a:cs typeface="+mn-lt"/>
              </a:rPr>
              <a:t>protože čas je nejen k výpočtům, ale i k přepisu do záznamového archu</a:t>
            </a:r>
            <a:endParaRPr lang="cs-CZ" sz="3600" dirty="0">
              <a:solidFill>
                <a:schemeClr val="bg1">
                  <a:lumMod val="50000"/>
                  <a:lumOff val="50000"/>
                </a:schemeClr>
              </a:solidFill>
              <a:ea typeface="+mn-lt"/>
              <a:cs typeface="+mn-lt"/>
            </a:endParaRPr>
          </a:p>
          <a:p>
            <a:pPr marL="571500" indent="-571500" algn="l">
              <a:buFont typeface="Arial"/>
              <a:buChar char="•"/>
            </a:pPr>
            <a:endParaRPr lang="cs-CZ" b="1" dirty="0">
              <a:solidFill>
                <a:schemeClr val="bg1">
                  <a:lumMod val="50000"/>
                  <a:lumOff val="50000"/>
                </a:schemeClr>
              </a:solidFill>
              <a:ea typeface="+mn-lt"/>
              <a:cs typeface="+mn-lt"/>
            </a:endParaRPr>
          </a:p>
          <a:p>
            <a:pPr marL="571500" indent="-571500" algn="l">
              <a:buFont typeface="Arial"/>
              <a:buChar char="•"/>
            </a:pPr>
            <a:endParaRPr lang="cs-CZ" b="1" dirty="0">
              <a:solidFill>
                <a:schemeClr val="bg1">
                  <a:lumMod val="50000"/>
                  <a:lumOff val="50000"/>
                </a:schemeClr>
              </a:solidFill>
            </a:endParaRPr>
          </a:p>
          <a:p>
            <a:pPr marL="571500" indent="-571500" algn="l">
              <a:buFont typeface="Arial"/>
              <a:buChar char="•"/>
            </a:pPr>
            <a:r>
              <a:rPr lang="cs-CZ" b="1" dirty="0">
                <a:solidFill>
                  <a:srgbClr val="0070C0"/>
                </a:solidFill>
              </a:rPr>
              <a:t>Účast na přípravném kursu pro 8letá gymnázia</a:t>
            </a:r>
          </a:p>
          <a:p>
            <a:pPr algn="l"/>
            <a:r>
              <a:rPr lang="cs-CZ" b="1" dirty="0">
                <a:solidFill>
                  <a:srgbClr val="0070C0"/>
                </a:solidFill>
              </a:rPr>
              <a:t>                </a:t>
            </a:r>
            <a:endParaRPr lang="cs-CZ" sz="8000" dirty="0">
              <a:solidFill>
                <a:schemeClr val="bg1"/>
              </a:solidFill>
            </a:endParaRPr>
          </a:p>
          <a:p>
            <a:pPr algn="l"/>
            <a:endParaRPr lang="cs-CZ" sz="5800" b="1" dirty="0">
              <a:solidFill>
                <a:schemeClr val="bg1"/>
              </a:solidFill>
            </a:endParaRPr>
          </a:p>
          <a:p>
            <a:pPr marL="571500" indent="-571500" algn="l">
              <a:buFont typeface="Arial"/>
              <a:buChar char="•"/>
            </a:pPr>
            <a:endParaRPr lang="cs-CZ" b="1" dirty="0">
              <a:solidFill>
                <a:srgbClr val="AF29FF"/>
              </a:solidFill>
            </a:endParaRPr>
          </a:p>
          <a:p>
            <a:pPr marL="571500" indent="-571500">
              <a:buFont typeface="Arial"/>
              <a:buChar char="•"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045243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3FCE95-8EC5-87EC-8229-0F2DDF3B7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1"/>
            <a:ext cx="12293600" cy="3522132"/>
          </a:xfrm>
        </p:spPr>
        <p:txBody>
          <a:bodyPr>
            <a:normAutofit/>
          </a:bodyPr>
          <a:lstStyle/>
          <a:p>
            <a:r>
              <a:rPr lang="cs-CZ" dirty="0"/>
              <a:t>Přípravný kurs z matematiky pro 8letá gymnázia 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28A4994-D5E0-99AB-12F0-174699E6D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7944" y="3259596"/>
            <a:ext cx="12293599" cy="5921828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rgbClr val="000000"/>
                </a:solidFill>
                <a:latin typeface="Times New Roman"/>
                <a:cs typeface="Times New Roman"/>
              </a:rPr>
              <a:t>Přípravný kurz z  matematiky pro zájemce o studium na osmiletém gymnáziu (nutno se přihlásit přes odkaz na našem webu) – termín bude upřesněn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                               </a:t>
            </a:r>
            <a:r>
              <a:rPr lang="cs-CZ" dirty="0">
                <a:hlinkClick r:id="rId2"/>
              </a:rPr>
              <a:t>www.gpoa.cz</a:t>
            </a:r>
          </a:p>
          <a:p>
            <a:pPr marL="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7551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4A5CA6-761B-E7C6-928B-63BDAE115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254000"/>
            <a:ext cx="12293600" cy="9283797"/>
          </a:xfrm>
        </p:spPr>
        <p:txBody>
          <a:bodyPr>
            <a:normAutofit/>
          </a:bodyPr>
          <a:lstStyle/>
          <a:p>
            <a:br>
              <a:rPr lang="cs-CZ" b="1" dirty="0"/>
            </a:br>
            <a:br>
              <a:rPr lang="cs-CZ" sz="3600" dirty="0">
                <a:solidFill>
                  <a:srgbClr val="000000"/>
                </a:solidFill>
                <a:latin typeface="Times New Roman"/>
                <a:cs typeface="Times New Roman"/>
              </a:rPr>
            </a:br>
            <a:br>
              <a:rPr lang="cs-CZ" sz="3600" b="1" dirty="0"/>
            </a:br>
            <a:r>
              <a:rPr lang="cs-CZ" b="1" dirty="0">
                <a:solidFill>
                  <a:srgbClr val="FF0000"/>
                </a:solidFill>
              </a:rPr>
              <a:t>Děkuji za pozornost</a:t>
            </a:r>
            <a:br>
              <a:rPr lang="cs-CZ" dirty="0"/>
            </a:br>
            <a:r>
              <a:rPr lang="cs-CZ" b="1" dirty="0">
                <a:solidFill>
                  <a:srgbClr val="00B0F0"/>
                </a:solidFill>
              </a:rPr>
              <a:t>    </a:t>
            </a:r>
            <a:r>
              <a:rPr lang="cs-CZ" sz="4000" b="1" dirty="0">
                <a:solidFill>
                  <a:schemeClr val="bg1"/>
                </a:solidFill>
              </a:rPr>
              <a:t>.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0388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&#10;&#10;Popis se vygeneroval automaticky.">
            <a:extLst>
              <a:ext uri="{FF2B5EF4-FFF2-40B4-BE49-F238E27FC236}">
                <a16:creationId xmlns:a16="http://schemas.microsoft.com/office/drawing/2014/main" id="{18F51FCB-A88E-904B-90BA-A2C7674DC89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6266" y="1287818"/>
            <a:ext cx="12630670" cy="7172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44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B07F34-C090-FD0D-4F59-313EEAB08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218312"/>
            <a:ext cx="12293600" cy="1689975"/>
          </a:xfrm>
        </p:spPr>
        <p:txBody>
          <a:bodyPr>
            <a:noAutofit/>
          </a:bodyPr>
          <a:lstStyle/>
          <a:p>
            <a:r>
              <a:rPr lang="cs-CZ" sz="6000" b="1" dirty="0"/>
              <a:t>Pro přijímací zkoušky roku 2023 a 2024</a:t>
            </a:r>
          </a:p>
        </p:txBody>
      </p:sp>
      <p:pic>
        <p:nvPicPr>
          <p:cNvPr id="3" name="Obrázek 3" descr="Obsah obrázku text, bílá tabule&#10;&#10;Popis se vygeneroval automaticky.">
            <a:extLst>
              <a:ext uri="{FF2B5EF4-FFF2-40B4-BE49-F238E27FC236}">
                <a16:creationId xmlns:a16="http://schemas.microsoft.com/office/drawing/2014/main" id="{4DB63399-01C2-5F31-0E62-76D048906E9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366"/>
          <a:stretch/>
        </p:blipFill>
        <p:spPr>
          <a:xfrm>
            <a:off x="690914" y="2433567"/>
            <a:ext cx="5497191" cy="7010582"/>
          </a:xfrm>
          <a:prstGeom prst="rect">
            <a:avLst/>
          </a:prstGeom>
        </p:spPr>
      </p:pic>
      <p:pic>
        <p:nvPicPr>
          <p:cNvPr id="5" name="Obrázek 4" descr="Obsah obrázku text, plakát, design, Tisk&#10;&#10;Popis se vygeneroval automaticky.">
            <a:extLst>
              <a:ext uri="{FF2B5EF4-FFF2-40B4-BE49-F238E27FC236}">
                <a16:creationId xmlns:a16="http://schemas.microsoft.com/office/drawing/2014/main" id="{E56AF219-AEFF-25AD-FB58-FB8FF5ACE1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7513" y="2430679"/>
            <a:ext cx="5079996" cy="6855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667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AC5B9D-7D3A-CE7B-052F-2F9061728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429" y="136440"/>
            <a:ext cx="11945257" cy="1741716"/>
          </a:xfrm>
        </p:spPr>
        <p:txBody>
          <a:bodyPr lIns="0" tIns="0" rIns="0" bIns="0" anchor="ctr">
            <a:noAutofit/>
          </a:bodyPr>
          <a:lstStyle/>
          <a:p>
            <a:pPr marL="571500" indent="-571500">
              <a:buFont typeface="Wingdings"/>
              <a:buChar char="Ø"/>
            </a:pPr>
            <a:br>
              <a:rPr lang="cs-CZ" sz="4000" b="1"/>
            </a:br>
            <a:br>
              <a:rPr lang="cs-CZ" sz="4000" b="1"/>
            </a:br>
            <a:br>
              <a:rPr lang="cs-CZ" sz="5400" b="1"/>
            </a:br>
            <a:r>
              <a:rPr lang="cs-CZ" sz="5400" b="1">
                <a:solidFill>
                  <a:srgbClr val="FF0000"/>
                </a:solidFill>
              </a:rPr>
              <a:t>Odkazy</a:t>
            </a:r>
            <a:r>
              <a:rPr lang="cs-CZ" sz="4400">
                <a:solidFill>
                  <a:srgbClr val="FF0000"/>
                </a:solidFill>
              </a:rPr>
              <a:t> </a:t>
            </a:r>
            <a:br>
              <a:rPr lang="cs-CZ" sz="4400"/>
            </a:br>
            <a:br>
              <a:rPr lang="cs-CZ" sz="4400"/>
            </a:br>
            <a:endParaRPr lang="cs-CZ" sz="320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C045CD5-BA00-FAE3-D8EF-E02F2DE06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3835" y="2172165"/>
            <a:ext cx="12392777" cy="2537580"/>
          </a:xfrm>
        </p:spPr>
        <p:txBody>
          <a:bodyPr>
            <a:normAutofit lnSpcReduction="10000"/>
          </a:bodyPr>
          <a:lstStyle/>
          <a:p>
            <a:pPr>
              <a:buFont typeface="Wingdings"/>
              <a:buChar char="Ø"/>
            </a:pPr>
            <a:endParaRPr lang="cs-CZ" sz="4000">
              <a:ea typeface="+mn-lt"/>
              <a:cs typeface="+mn-lt"/>
            </a:endParaRPr>
          </a:p>
          <a:p>
            <a:pPr>
              <a:buFont typeface="Wingdings"/>
              <a:buChar char="Ø"/>
            </a:pPr>
            <a:r>
              <a:rPr lang="cs-CZ" sz="4000" b="1" cap="all" dirty="0">
                <a:ea typeface="+mn-lt"/>
                <a:cs typeface="+mn-lt"/>
              </a:rPr>
              <a:t>STAŽENÍ</a:t>
            </a:r>
            <a:r>
              <a:rPr lang="cs-CZ" sz="3200" b="1" cap="all" dirty="0">
                <a:ea typeface="+mn-lt"/>
                <a:cs typeface="+mn-lt"/>
              </a:rPr>
              <a:t> VÝSLEDKŮ - KÓD</a:t>
            </a:r>
            <a:r>
              <a:rPr lang="cs-CZ" sz="2800" b="1" cap="all" dirty="0">
                <a:ea typeface="+mn-lt"/>
                <a:cs typeface="+mn-lt"/>
              </a:rPr>
              <a:t> NA POSLEDNÍ </a:t>
            </a:r>
            <a:r>
              <a:rPr lang="cs-CZ" sz="2800" b="1" cap="all" dirty="0" err="1">
                <a:ea typeface="+mn-lt"/>
                <a:cs typeface="+mn-lt"/>
              </a:rPr>
              <a:t>STRaNĚ</a:t>
            </a:r>
            <a:r>
              <a:rPr lang="cs-CZ" sz="2800" b="1" cap="all" dirty="0">
                <a:ea typeface="+mn-lt"/>
                <a:cs typeface="+mn-lt"/>
              </a:rPr>
              <a:t> UČEBNICE</a:t>
            </a:r>
            <a:endParaRPr lang="cs-CZ" sz="2800" b="1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cs-CZ" sz="3200" b="1" dirty="0">
                <a:solidFill>
                  <a:srgbClr val="0070C0"/>
                </a:solidFill>
              </a:rPr>
              <a:t> </a:t>
            </a:r>
            <a:r>
              <a:rPr lang="cs-CZ" sz="3200" dirty="0">
                <a:solidFill>
                  <a:srgbClr val="0070C0"/>
                </a:solidFill>
                <a:ea typeface="+mn-lt"/>
                <a:cs typeface="+mn-lt"/>
                <a:hlinkClick r:id="rId2"/>
              </a:rPr>
              <a:t>https://studium.vpohode.cz/registrace</a:t>
            </a:r>
            <a:endParaRPr lang="cs-CZ" sz="32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cs-CZ" sz="3200">
              <a:solidFill>
                <a:srgbClr val="0070C0"/>
              </a:solidFill>
            </a:endParaRPr>
          </a:p>
          <a:p>
            <a:endParaRPr lang="cs-CZ"/>
          </a:p>
        </p:txBody>
      </p:sp>
      <p:pic>
        <p:nvPicPr>
          <p:cNvPr id="6" name="Obrázek 5" descr="Obsah obrázku text, snímek obrazovky, Písmo, logo&#10;&#10;Popis se vygeneroval automaticky.">
            <a:extLst>
              <a:ext uri="{FF2B5EF4-FFF2-40B4-BE49-F238E27FC236}">
                <a16:creationId xmlns:a16="http://schemas.microsoft.com/office/drawing/2014/main" id="{20A7F476-A856-3F71-FC77-20A8788921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0616" y="4856214"/>
            <a:ext cx="3672113" cy="3112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2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text, plakát, kniha, grafický design&#10;&#10;Popis se vygeneroval automaticky.">
            <a:extLst>
              <a:ext uri="{FF2B5EF4-FFF2-40B4-BE49-F238E27FC236}">
                <a16:creationId xmlns:a16="http://schemas.microsoft.com/office/drawing/2014/main" id="{4ABD982A-150A-2CFF-F55A-B92257FC19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642" y="2645413"/>
            <a:ext cx="4669386" cy="6748172"/>
          </a:xfrm>
          <a:prstGeom prst="rect">
            <a:avLst/>
          </a:prstGeom>
        </p:spPr>
      </p:pic>
      <p:sp>
        <p:nvSpPr>
          <p:cNvPr id="8" name="Nadpis 7">
            <a:extLst>
              <a:ext uri="{FF2B5EF4-FFF2-40B4-BE49-F238E27FC236}">
                <a16:creationId xmlns:a16="http://schemas.microsoft.com/office/drawing/2014/main" id="{CE614F6C-E572-EB75-3445-B8E892E15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8628"/>
            <a:ext cx="12293600" cy="2611057"/>
          </a:xfrm>
        </p:spPr>
        <p:txBody>
          <a:bodyPr/>
          <a:lstStyle/>
          <a:p>
            <a:r>
              <a:rPr lang="cs-CZ" sz="5400">
                <a:ea typeface="+mn-lt"/>
                <a:cs typeface="+mn-lt"/>
              </a:rPr>
              <a:t>PRO PŘIJÍMACÍ </a:t>
            </a:r>
            <a:r>
              <a:rPr lang="cs-CZ" sz="5400" err="1">
                <a:ea typeface="+mn-lt"/>
                <a:cs typeface="+mn-lt"/>
              </a:rPr>
              <a:t>ZKouŠKY</a:t>
            </a:r>
            <a:br>
              <a:rPr lang="cs-CZ" sz="5400">
                <a:ea typeface="+mn-lt"/>
                <a:cs typeface="+mn-lt"/>
              </a:rPr>
            </a:br>
            <a:r>
              <a:rPr lang="cs-CZ" sz="5400">
                <a:ea typeface="+mn-lt"/>
                <a:cs typeface="+mn-lt"/>
              </a:rPr>
              <a:t>roku</a:t>
            </a:r>
            <a:r>
              <a:rPr lang="cs-CZ" sz="5400" b="1">
                <a:solidFill>
                  <a:srgbClr val="FF0000"/>
                </a:solidFill>
                <a:ea typeface="+mn-lt"/>
                <a:cs typeface="+mn-lt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12618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685F6D-3E0F-2A4C-8AFF-90D4F183E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254000"/>
            <a:ext cx="12293600" cy="8520700"/>
          </a:xfrm>
        </p:spPr>
        <p:txBody>
          <a:bodyPr>
            <a:normAutofit fontScale="90000"/>
          </a:bodyPr>
          <a:lstStyle/>
          <a:p>
            <a:br>
              <a:rPr lang="cs-CZ" sz="4400">
                <a:solidFill>
                  <a:srgbClr val="000000"/>
                </a:solidFill>
                <a:ea typeface="+mn-lt"/>
                <a:cs typeface="+mn-lt"/>
              </a:rPr>
            </a:br>
            <a:br>
              <a:rPr lang="cs-CZ" sz="4400">
                <a:solidFill>
                  <a:srgbClr val="000000"/>
                </a:solidFill>
                <a:ea typeface="+mn-lt"/>
                <a:cs typeface="+mn-lt"/>
              </a:rPr>
            </a:br>
            <a:br>
              <a:rPr lang="cs-CZ" sz="4400">
                <a:solidFill>
                  <a:srgbClr val="000000"/>
                </a:solidFill>
                <a:ea typeface="+mn-lt"/>
                <a:cs typeface="+mn-lt"/>
              </a:rPr>
            </a:br>
            <a:r>
              <a:rPr lang="cs-CZ" sz="4400">
                <a:solidFill>
                  <a:srgbClr val="000000"/>
                </a:solidFill>
                <a:ea typeface="+mn-lt"/>
                <a:cs typeface="+mn-lt"/>
              </a:rPr>
              <a:t>K cvičebnici je navíc </a:t>
            </a:r>
            <a:r>
              <a:rPr lang="cs-CZ" sz="4400" b="1">
                <a:solidFill>
                  <a:srgbClr val="000000"/>
                </a:solidFill>
                <a:ea typeface="+mn-lt"/>
                <a:cs typeface="+mn-lt"/>
              </a:rPr>
              <a:t>e-learning</a:t>
            </a:r>
            <a:r>
              <a:rPr lang="cs-CZ" sz="4400">
                <a:solidFill>
                  <a:srgbClr val="000000"/>
                </a:solidFill>
                <a:ea typeface="+mn-lt"/>
                <a:cs typeface="+mn-lt"/>
              </a:rPr>
              <a:t> s videi vysvětlujícími učivo a dalšími úlohami a řešením. Přístup získáte po zaregistrování a zadání přístupového kódu na </a:t>
            </a:r>
            <a:r>
              <a:rPr lang="cs-CZ" sz="4400" u="sng">
                <a:ea typeface="+mn-lt"/>
                <a:cs typeface="+mn-lt"/>
                <a:hlinkClick r:id="rId2"/>
              </a:rPr>
              <a:t>https://studium.vpohode.cz/registrace</a:t>
            </a:r>
            <a:br>
              <a:rPr lang="cs-CZ" sz="4400" u="sng">
                <a:ea typeface="+mn-lt"/>
                <a:cs typeface="+mn-lt"/>
              </a:rPr>
            </a:br>
            <a:br>
              <a:rPr lang="cs-CZ" sz="5400" u="sng">
                <a:ea typeface="+mn-lt"/>
                <a:cs typeface="+mn-lt"/>
              </a:rPr>
            </a:br>
            <a:r>
              <a:rPr lang="cs-CZ" sz="4400" u="sng">
                <a:ea typeface="+mn-lt"/>
                <a:cs typeface="+mn-lt"/>
              </a:rPr>
              <a:t>ukázka e-learningového kurzu zdarma</a:t>
            </a:r>
            <a:br>
              <a:rPr lang="cs-CZ" sz="4400" u="sng">
                <a:ea typeface="+mn-lt"/>
                <a:cs typeface="+mn-lt"/>
              </a:rPr>
            </a:br>
            <a:br>
              <a:rPr lang="cs-CZ" sz="4400" u="sng">
                <a:ea typeface="+mn-lt"/>
                <a:cs typeface="+mn-lt"/>
              </a:rPr>
            </a:br>
            <a:r>
              <a:rPr lang="cs-CZ" sz="4400">
                <a:ea typeface="+mn-lt"/>
                <a:cs typeface="+mn-lt"/>
                <a:hlinkClick r:id="rId3"/>
              </a:rPr>
              <a:t>https://www.etaktik.cz/prijimacky-9-matematika-e-learning-2025/</a:t>
            </a:r>
            <a:br>
              <a:rPr lang="cs-CZ" sz="4400">
                <a:ea typeface="+mn-lt"/>
                <a:cs typeface="+mn-lt"/>
              </a:rPr>
            </a:br>
            <a:br>
              <a:rPr lang="cs-CZ" sz="5400" u="sng">
                <a:ea typeface="+mn-lt"/>
                <a:cs typeface="+mn-lt"/>
              </a:rPr>
            </a:br>
            <a:br>
              <a:rPr lang="cs-CZ" sz="5400" u="sng">
                <a:ea typeface="+mn-lt"/>
                <a:cs typeface="+mn-lt"/>
              </a:rPr>
            </a:br>
            <a:br>
              <a:rPr lang="cs-CZ" sz="5400" u="sng">
                <a:ea typeface="+mn-lt"/>
                <a:cs typeface="+mn-lt"/>
              </a:rPr>
            </a:br>
            <a:br>
              <a:rPr lang="cs-CZ" sz="5400" u="sng">
                <a:ea typeface="+mn-lt"/>
                <a:cs typeface="+mn-lt"/>
              </a:rPr>
            </a:br>
            <a:endParaRPr lang="cs-CZ" sz="5400" u="sng"/>
          </a:p>
        </p:txBody>
      </p:sp>
    </p:spTree>
    <p:extLst>
      <p:ext uri="{BB962C8B-B14F-4D97-AF65-F5344CB8AC3E}">
        <p14:creationId xmlns:p14="http://schemas.microsoft.com/office/powerpoint/2010/main" val="22385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7FE910-0698-824A-722F-C79146F6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934" y="-1"/>
            <a:ext cx="12378266" cy="3335868"/>
          </a:xfrm>
        </p:spPr>
        <p:txBody>
          <a:bodyPr>
            <a:normAutofit/>
          </a:bodyPr>
          <a:lstStyle/>
          <a:p>
            <a:r>
              <a:rPr lang="cs-CZ" sz="5400" dirty="0">
                <a:ea typeface="+mn-lt"/>
                <a:cs typeface="+mn-lt"/>
              </a:rPr>
              <a:t>PRO PŘIJÍMACÍ </a:t>
            </a:r>
            <a:r>
              <a:rPr lang="cs-CZ" sz="5400" dirty="0" err="1">
                <a:ea typeface="+mn-lt"/>
                <a:cs typeface="+mn-lt"/>
              </a:rPr>
              <a:t>ZKouŠKY</a:t>
            </a:r>
            <a:br>
              <a:rPr lang="cs-CZ" sz="5400" dirty="0">
                <a:ea typeface="+mn-lt"/>
                <a:cs typeface="+mn-lt"/>
              </a:rPr>
            </a:br>
            <a:r>
              <a:rPr lang="cs-CZ" sz="5400" dirty="0">
                <a:ea typeface="+mn-lt"/>
                <a:cs typeface="+mn-lt"/>
              </a:rPr>
              <a:t>roku</a:t>
            </a:r>
            <a:r>
              <a:rPr lang="cs-CZ" sz="5400" b="1" dirty="0">
                <a:solidFill>
                  <a:srgbClr val="FF0000"/>
                </a:solidFill>
                <a:ea typeface="+mn-lt"/>
                <a:cs typeface="+mn-lt"/>
              </a:rPr>
              <a:t> 2026</a:t>
            </a:r>
            <a:endParaRPr lang="cs-CZ" sz="5400" dirty="0">
              <a:solidFill>
                <a:srgbClr val="000000"/>
              </a:solidFill>
              <a:ea typeface="+mn-lt"/>
              <a:cs typeface="+mn-lt"/>
            </a:endParaRPr>
          </a:p>
          <a:p>
            <a:endParaRPr lang="cs-CZ" dirty="0"/>
          </a:p>
        </p:txBody>
      </p:sp>
      <p:pic>
        <p:nvPicPr>
          <p:cNvPr id="3" name="Obrázek 2" descr="Přijímačky 9 Matematika + E-learning 2026">
            <a:extLst>
              <a:ext uri="{FF2B5EF4-FFF2-40B4-BE49-F238E27FC236}">
                <a16:creationId xmlns:a16="http://schemas.microsoft.com/office/drawing/2014/main" id="{7349539D-6A0C-6BC6-3C9E-573EECD317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9153" y="2054545"/>
            <a:ext cx="5384798" cy="7418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2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fade/>
      </p:transition>
    </mc:Choice>
    <mc:Fallback xmlns="">
      <p:transition spd="slow" advClick="0" advTm="20000">
        <p:fade/>
      </p:transition>
    </mc:Fallback>
  </mc:AlternateContent>
</p:sld>
</file>

<file path=ppt/theme/theme1.xml><?xml version="1.0" encoding="utf-8"?>
<a:theme xmlns:a="http://schemas.openxmlformats.org/drawingml/2006/main" name="Showroom">
  <a:themeElements>
    <a:clrScheme name="Showroom">
      <a:dk1>
        <a:srgbClr val="535353"/>
      </a:dk1>
      <a:lt1>
        <a:srgbClr val="340053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Showroom">
  <a:themeElements>
    <a:clrScheme name="Showroom">
      <a:dk1>
        <a:srgbClr val="000000"/>
      </a:dk1>
      <a:lt1>
        <a:srgbClr val="FFFFFF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682</Words>
  <Application>Microsoft Macintosh PowerPoint</Application>
  <PresentationFormat>Vlastní</PresentationFormat>
  <Paragraphs>97</Paragraphs>
  <Slides>35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45" baseType="lpstr">
      <vt:lpstr>Aptos</vt:lpstr>
      <vt:lpstr>Arial</vt:lpstr>
      <vt:lpstr>Arial,Sans-Serif</vt:lpstr>
      <vt:lpstr>Gill Sans Light</vt:lpstr>
      <vt:lpstr>Helvetica Neue</vt:lpstr>
      <vt:lpstr>proxima-nova-soft</vt:lpstr>
      <vt:lpstr>Times New Roman</vt:lpstr>
      <vt:lpstr>Wingdings</vt:lpstr>
      <vt:lpstr>Wingdings,Sans-Serif</vt:lpstr>
      <vt:lpstr>Showroom</vt:lpstr>
      <vt:lpstr>Matematika</vt:lpstr>
      <vt:lpstr>Příprava na přijímací zkoušky  </vt:lpstr>
      <vt:lpstr>Nakladatelství:  TAKTIK každý rok nové rozšířené vydÁní  dle zadání  a výsledků předchozího roku</vt:lpstr>
      <vt:lpstr>Prezentace aplikace PowerPoint</vt:lpstr>
      <vt:lpstr>Pro přijímací zkoušky roku 2023 a 2024</vt:lpstr>
      <vt:lpstr>   Odkazy   </vt:lpstr>
      <vt:lpstr>PRO PŘIJÍMACÍ ZKouŠKY roku 2025</vt:lpstr>
      <vt:lpstr>   K cvičebnici je navíc e-learning s videi vysvětlujícími učivo a dalšími úlohami a řešením. Přístup získáte po zaregistrování a zadání přístupového kódu na https://studium.vpohode.cz/registrace  ukázka e-learningového kurzu zdarma  https://www.etaktik.cz/prijimacky-9-matematika-e-learning-2025/     </vt:lpstr>
      <vt:lpstr>PRO PŘIJÍMACÍ ZKouŠKY roku 2026 </vt:lpstr>
      <vt:lpstr>Nevýhoda Taktiku</vt:lpstr>
      <vt:lpstr>Prezentace aplikace PowerPoint</vt:lpstr>
      <vt:lpstr>Výhody Taktiku:</vt:lpstr>
      <vt:lpstr>Nakladatelství:  DIDAKTIS každý rok nové rozšířené vydÁní  dle zadání  a výsledků předchozího roku</vt:lpstr>
      <vt:lpstr>Prezentace aplikace PowerPoint</vt:lpstr>
      <vt:lpstr>Prezentace aplikace PowerPoint</vt:lpstr>
      <vt:lpstr>Příprava 2026 – aktualizované VydÁnÍ</vt:lpstr>
      <vt:lpstr>Výhody Didaktisu</vt:lpstr>
      <vt:lpstr>Další Možnosti: https://www.knihydobrovsky.cz/prijimaci-zkousky-z-9.-tridy-2946   </vt:lpstr>
      <vt:lpstr>Prezentace aplikace PowerPoint</vt:lpstr>
      <vt:lpstr>Prezentace aplikace PowerPoint</vt:lpstr>
      <vt:lpstr>Odkazy na VzorovÉ testy  i s klíČEM z předchozích přijímacích zkoušek společnostI cermat</vt:lpstr>
      <vt:lpstr>DOPORUČENÍ</vt:lpstr>
      <vt:lpstr>Příprava na přijímací zkoušky  </vt:lpstr>
      <vt:lpstr>NakladatelstvÍ Didaktis</vt:lpstr>
      <vt:lpstr>Pro letošní rok nové vydánÍ NeVyŠlo  k dispozici: </vt:lpstr>
      <vt:lpstr>Další Možnosti: https://www.knihydobrovsky.cz/prijimaci-zkousky-z-5-tridy-2944?currentPage=2&amp;offsetPage=1 </vt:lpstr>
      <vt:lpstr>Prezentace aplikace PowerPoint</vt:lpstr>
      <vt:lpstr>Prezentace aplikace PowerPoint</vt:lpstr>
      <vt:lpstr>Prezentace aplikace PowerPoint</vt:lpstr>
      <vt:lpstr>Gradované úlohy nejen k přípravĚ na přijímací zkoušky Na 8lETÁ GYMNÁzia - 1.díl, 2.DÍL.........................Hejného Metoda</vt:lpstr>
      <vt:lpstr>Odkazy na VzorovÉ testy  i s klíČEM z předchozích přijímacích zkoušek společnostI cermat</vt:lpstr>
      <vt:lpstr>Nová nabídka Cermatu</vt:lpstr>
      <vt:lpstr>DOPORUČENÍ</vt:lpstr>
      <vt:lpstr>Přípravný kurs z matematiky pro 8letá gymnázia </vt:lpstr>
      <vt:lpstr>   Děkuji za pozornost     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</dc:title>
  <cp:lastModifiedBy>Mgr. Martin Benda</cp:lastModifiedBy>
  <cp:revision>378</cp:revision>
  <dcterms:modified xsi:type="dcterms:W3CDTF">2025-11-03T20:03:40Z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984175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S10.9.4</vt:lpwstr>
  </property>
</Properties>
</file>